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1"/>
  </p:sldMasterIdLst>
  <p:notesMasterIdLst>
    <p:notesMasterId r:id="rId14"/>
  </p:notesMasterIdLst>
  <p:sldIdLst>
    <p:sldId id="267" r:id="rId2"/>
    <p:sldId id="269" r:id="rId3"/>
    <p:sldId id="259" r:id="rId4"/>
    <p:sldId id="287" r:id="rId5"/>
    <p:sldId id="271" r:id="rId6"/>
    <p:sldId id="278" r:id="rId7"/>
    <p:sldId id="272" r:id="rId8"/>
    <p:sldId id="286" r:id="rId9"/>
    <p:sldId id="279" r:id="rId10"/>
    <p:sldId id="280" r:id="rId11"/>
    <p:sldId id="284" r:id="rId12"/>
    <p:sldId id="283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eta Neumanova" initials="MN" lastIdx="1" clrIdx="0">
    <p:extLst>
      <p:ext uri="{19B8F6BF-5375-455C-9EA6-DF929625EA0E}">
        <p15:presenceInfo xmlns:p15="http://schemas.microsoft.com/office/powerpoint/2012/main" userId="S-1-5-21-111144332-1579889163-3787059272-295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C7D111-B2E7-4774-B220-911AAB13489E}">
  <a:tblStyle styleId="{2EC7D111-B2E7-4774-B220-911AAB1348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15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eumanova001\Desktop\Projects\Smart%20Region%20Jiho&#269;esk&#253;%20kraj\Analyticka%20cast\Dotazn&#237;k%20Jiho&#269;esk&#253;%20kraj%2028_02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eumanova001\Desktop\Projects\Smart%20Region%20Jiho&#269;esk&#253;%20kraj\10_Analyticka%20cast\Dotazn&#237;k%20Jiho&#269;esk&#253;%20kraj%2028_02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746818608166"/>
          <c:y val="2.8880967866659075E-2"/>
          <c:w val="0.46207476445800844"/>
          <c:h val="0.9473284908029888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7-481F-8970-F4E766AEE2C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7-481F-8970-F4E766AEE2C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7-481F-8970-F4E766AEE2C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67-481F-8970-F4E766AEE2C9}"/>
              </c:ext>
            </c:extLst>
          </c:dPt>
          <c:dLbls>
            <c:dLbl>
              <c:idx val="0"/>
              <c:layout>
                <c:manualLayout>
                  <c:x val="0.16309480477663751"/>
                  <c:y val="0.10012970528202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67-481F-8970-F4E766AEE2C9}"/>
                </c:ext>
              </c:extLst>
            </c:dLbl>
            <c:dLbl>
              <c:idx val="1"/>
              <c:layout>
                <c:manualLayout>
                  <c:x val="-0.13149315423275609"/>
                  <c:y val="-5.668517957924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67-481F-8970-F4E766AEE2C9}"/>
                </c:ext>
              </c:extLst>
            </c:dLbl>
            <c:dLbl>
              <c:idx val="2"/>
              <c:layout>
                <c:manualLayout>
                  <c:x val="-0.11757272752726407"/>
                  <c:y val="-8.319758363030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67-481F-8970-F4E766AEE2C9}"/>
                </c:ext>
              </c:extLst>
            </c:dLbl>
            <c:dLbl>
              <c:idx val="3"/>
              <c:layout>
                <c:manualLayout>
                  <c:x val="-0.11863039156668677"/>
                  <c:y val="-0.11776430354782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67-481F-8970-F4E766AEE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'počet respondentnů'!$M$14:$M$17</c:f>
              <c:strCache>
                <c:ptCount val="4"/>
                <c:pt idx="0">
                  <c:v>do 3 000</c:v>
                </c:pt>
                <c:pt idx="1">
                  <c:v>od 3 001 - 5 000</c:v>
                </c:pt>
                <c:pt idx="2">
                  <c:v>5 001 - 10 000</c:v>
                </c:pt>
                <c:pt idx="3">
                  <c:v>více než 10 000</c:v>
                </c:pt>
              </c:strCache>
            </c:strRef>
          </c:cat>
          <c:val>
            <c:numRef>
              <c:f>'počet respondentnů'!$N$14:$N$17</c:f>
              <c:numCache>
                <c:formatCode>0%</c:formatCode>
                <c:ptCount val="4"/>
                <c:pt idx="0">
                  <c:v>0.71052631578947367</c:v>
                </c:pt>
                <c:pt idx="1">
                  <c:v>5.2631578947368418E-2</c:v>
                </c:pt>
                <c:pt idx="2">
                  <c:v>0.13157894736842105</c:v>
                </c:pt>
                <c:pt idx="3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67-481F-8970-F4E766AE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35851810918764"/>
          <c:y val="0.19860511023553379"/>
          <c:w val="0.3314730299169828"/>
          <c:h val="0.45683721425124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[Dotazník Jihočeský kraj 28_02_2019.xlsx]4)!Kontingenční tabulka24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'4)'!$E$41:$E$42</c:f>
              <c:strCache>
                <c:ptCount val="1"/>
                <c:pt idx="0">
                  <c:v>do 3 000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'4)'!$D$43:$D$49</c:f>
              <c:strCache>
                <c:ptCount val="6"/>
                <c:pt idx="0">
                  <c:v>Žádná</c:v>
                </c:pt>
                <c:pt idx="1">
                  <c:v>Nedostatečné</c:v>
                </c:pt>
                <c:pt idx="2">
                  <c:v>Spíše špatné</c:v>
                </c:pt>
                <c:pt idx="3">
                  <c:v>Spíše dobré</c:v>
                </c:pt>
                <c:pt idx="4">
                  <c:v>Dobré</c:v>
                </c:pt>
                <c:pt idx="5">
                  <c:v>Vynikající</c:v>
                </c:pt>
              </c:strCache>
            </c:strRef>
          </c:cat>
          <c:val>
            <c:numRef>
              <c:f>'4)'!$E$43:$E$49</c:f>
              <c:numCache>
                <c:formatCode>0%</c:formatCode>
                <c:ptCount val="6"/>
                <c:pt idx="0">
                  <c:v>2.6315789473684209E-2</c:v>
                </c:pt>
                <c:pt idx="1">
                  <c:v>0</c:v>
                </c:pt>
                <c:pt idx="2">
                  <c:v>0</c:v>
                </c:pt>
                <c:pt idx="3">
                  <c:v>0.36842105263157893</c:v>
                </c:pt>
                <c:pt idx="4">
                  <c:v>0.23684210526315788</c:v>
                </c:pt>
                <c:pt idx="5">
                  <c:v>7.8947368421052627E-2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A-49C8-82C1-FCAEA43A4965}"/>
            </c:ext>
          </c:extLst>
        </c:ser>
        <c:ser>
          <c:idx val="1"/>
          <c:order val="1"/>
          <c:tx>
            <c:strRef>
              <c:f>'4)'!$F$41:$F$42</c:f>
              <c:strCache>
                <c:ptCount val="1"/>
                <c:pt idx="0">
                  <c:v>3 001 - 5 000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'4)'!$D$43:$D$49</c:f>
              <c:strCache>
                <c:ptCount val="6"/>
                <c:pt idx="0">
                  <c:v>Žádná</c:v>
                </c:pt>
                <c:pt idx="1">
                  <c:v>Nedostatečné</c:v>
                </c:pt>
                <c:pt idx="2">
                  <c:v>Spíše špatné</c:v>
                </c:pt>
                <c:pt idx="3">
                  <c:v>Spíše dobré</c:v>
                </c:pt>
                <c:pt idx="4">
                  <c:v>Dobré</c:v>
                </c:pt>
                <c:pt idx="5">
                  <c:v>Vynikající</c:v>
                </c:pt>
              </c:strCache>
            </c:strRef>
          </c:cat>
          <c:val>
            <c:numRef>
              <c:f>'4)'!$F$43:$F$49</c:f>
              <c:numCache>
                <c:formatCode>0%</c:formatCode>
                <c:ptCount val="6"/>
                <c:pt idx="0">
                  <c:v>0</c:v>
                </c:pt>
                <c:pt idx="1">
                  <c:v>2.6315789473684209E-2</c:v>
                </c:pt>
                <c:pt idx="2">
                  <c:v>0</c:v>
                </c:pt>
                <c:pt idx="3">
                  <c:v>0</c:v>
                </c:pt>
                <c:pt idx="4">
                  <c:v>2.6315789473684209E-2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A-49C8-82C1-FCAEA43A4965}"/>
            </c:ext>
          </c:extLst>
        </c:ser>
        <c:ser>
          <c:idx val="2"/>
          <c:order val="2"/>
          <c:tx>
            <c:strRef>
              <c:f>'4)'!$G$41:$G$42</c:f>
              <c:strCache>
                <c:ptCount val="1"/>
                <c:pt idx="0">
                  <c:v>5 001 - 10 000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'4)'!$D$43:$D$49</c:f>
              <c:strCache>
                <c:ptCount val="6"/>
                <c:pt idx="0">
                  <c:v>Žádná</c:v>
                </c:pt>
                <c:pt idx="1">
                  <c:v>Nedostatečné</c:v>
                </c:pt>
                <c:pt idx="2">
                  <c:v>Spíše špatné</c:v>
                </c:pt>
                <c:pt idx="3">
                  <c:v>Spíše dobré</c:v>
                </c:pt>
                <c:pt idx="4">
                  <c:v>Dobré</c:v>
                </c:pt>
                <c:pt idx="5">
                  <c:v>Vynikající</c:v>
                </c:pt>
              </c:strCache>
            </c:strRef>
          </c:cat>
          <c:val>
            <c:numRef>
              <c:f>'4)'!$G$43:$G$49</c:f>
              <c:numCache>
                <c:formatCode>0%</c:formatCode>
                <c:ptCount val="6"/>
                <c:pt idx="0">
                  <c:v>0</c:v>
                </c:pt>
                <c:pt idx="1">
                  <c:v>2.6315789473684209E-2</c:v>
                </c:pt>
                <c:pt idx="2">
                  <c:v>2.6315789473684209E-2</c:v>
                </c:pt>
                <c:pt idx="3">
                  <c:v>5.2631578947368418E-2</c:v>
                </c:pt>
                <c:pt idx="4">
                  <c:v>2.6315789473684209E-2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A-49C8-82C1-FCAEA43A4965}"/>
            </c:ext>
          </c:extLst>
        </c:ser>
        <c:ser>
          <c:idx val="3"/>
          <c:order val="3"/>
          <c:tx>
            <c:strRef>
              <c:f>'4)'!$H$41:$H$42</c:f>
              <c:strCache>
                <c:ptCount val="1"/>
                <c:pt idx="0">
                  <c:v>více než 10 000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'4)'!$D$43:$D$49</c:f>
              <c:strCache>
                <c:ptCount val="6"/>
                <c:pt idx="0">
                  <c:v>Žádná</c:v>
                </c:pt>
                <c:pt idx="1">
                  <c:v>Nedostatečné</c:v>
                </c:pt>
                <c:pt idx="2">
                  <c:v>Spíše špatné</c:v>
                </c:pt>
                <c:pt idx="3">
                  <c:v>Spíše dobré</c:v>
                </c:pt>
                <c:pt idx="4">
                  <c:v>Dobré</c:v>
                </c:pt>
                <c:pt idx="5">
                  <c:v>Vynikající</c:v>
                </c:pt>
              </c:strCache>
            </c:strRef>
          </c:cat>
          <c:val>
            <c:numRef>
              <c:f>'4)'!$H$43:$H$49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5.2631578947368418E-2</c:v>
                </c:pt>
                <c:pt idx="4">
                  <c:v>5.2631578947368418E-2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4A-49C8-82C1-FCAEA43A4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70200928"/>
        <c:axId val="670202240"/>
      </c:barChart>
      <c:catAx>
        <c:axId val="67020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02240"/>
        <c:crosses val="autoZero"/>
        <c:auto val="1"/>
        <c:lblAlgn val="ctr"/>
        <c:lblOffset val="100"/>
        <c:noMultiLvlLbl val="0"/>
      </c:catAx>
      <c:valAx>
        <c:axId val="67020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37970253718288E-2"/>
          <c:y val="6.9504251898850233E-2"/>
          <c:w val="0.93047700559169233"/>
          <c:h val="0.70305152737332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'1)vliv'!$G$2:$G$6</c:f>
              <c:strCache>
                <c:ptCount val="5"/>
                <c:pt idx="0">
                  <c:v>Vysoký </c:v>
                </c:pt>
                <c:pt idx="1">
                  <c:v>Vyšší </c:v>
                </c:pt>
                <c:pt idx="2">
                  <c:v>Střední </c:v>
                </c:pt>
                <c:pt idx="3">
                  <c:v>Nižší</c:v>
                </c:pt>
                <c:pt idx="4">
                  <c:v>Nízký </c:v>
                </c:pt>
              </c:strCache>
            </c:strRef>
          </c:cat>
          <c:val>
            <c:numRef>
              <c:f>'1)vliv'!$H$2:$H$6</c:f>
              <c:numCache>
                <c:formatCode>0%</c:formatCode>
                <c:ptCount val="5"/>
                <c:pt idx="0">
                  <c:v>0.38</c:v>
                </c:pt>
                <c:pt idx="1">
                  <c:v>0.41</c:v>
                </c:pt>
                <c:pt idx="2">
                  <c:v>0.16551724137931034</c:v>
                </c:pt>
                <c:pt idx="3">
                  <c:v>2.7586206896551724E-2</c:v>
                </c:pt>
                <c:pt idx="4">
                  <c:v>1.3793103448275862E-2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5-4DBF-8558-06A7D1552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599086128"/>
        <c:axId val="599086456"/>
      </c:barChart>
      <c:catAx>
        <c:axId val="59908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086456"/>
        <c:crosses val="autoZero"/>
        <c:auto val="1"/>
        <c:lblAlgn val="ctr"/>
        <c:lblOffset val="100"/>
        <c:noMultiLvlLbl val="0"/>
      </c:catAx>
      <c:valAx>
        <c:axId val="599086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08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64763225458875"/>
          <c:y val="7.1197411003236247E-2"/>
          <c:w val="0.43519387481212113"/>
          <c:h val="0.730809061488673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'1.1.'!$R$8:$R$11</c:f>
              <c:strCache>
                <c:ptCount val="4"/>
                <c:pt idx="0">
                  <c:v>Podpora turismu</c:v>
                </c:pt>
                <c:pt idx="1">
                  <c:v>Efektivní přístup k informacím</c:v>
                </c:pt>
                <c:pt idx="2">
                  <c:v>Dostupnost kvalitních služeb</c:v>
                </c:pt>
                <c:pt idx="3">
                  <c:v>Zvýšení kvality života</c:v>
                </c:pt>
              </c:strCache>
            </c:strRef>
          </c:cat>
          <c:val>
            <c:numRef>
              <c:f>'1.1.'!$S$8:$S$11</c:f>
              <c:numCache>
                <c:formatCode>0%</c:formatCode>
                <c:ptCount val="4"/>
                <c:pt idx="0">
                  <c:v>8.6956521739130432E-2</c:v>
                </c:pt>
                <c:pt idx="1">
                  <c:v>0.13043478260869565</c:v>
                </c:pt>
                <c:pt idx="2">
                  <c:v>0.2608695652173913</c:v>
                </c:pt>
                <c:pt idx="3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1-4EED-AC9F-1706CC592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95242880"/>
        <c:axId val="495241896"/>
      </c:barChart>
      <c:catAx>
        <c:axId val="49524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241896"/>
        <c:crosses val="autoZero"/>
        <c:auto val="1"/>
        <c:lblAlgn val="ctr"/>
        <c:lblOffset val="100"/>
        <c:noMultiLvlLbl val="0"/>
      </c:catAx>
      <c:valAx>
        <c:axId val="4952418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2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2FA3B-0AD8-4474-AF39-594BB436C09C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00908813-9C54-4305-B602-2B8F8884BDA0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cs-CZ" sz="900" dirty="0" smtClean="0">
              <a:solidFill>
                <a:schemeClr val="bg1"/>
              </a:solidFill>
            </a:rPr>
            <a:t>PRIORITY</a:t>
          </a:r>
          <a:endParaRPr lang="cs-CZ" sz="900" dirty="0">
            <a:solidFill>
              <a:schemeClr val="bg1"/>
            </a:solidFill>
          </a:endParaRPr>
        </a:p>
      </dgm:t>
    </dgm:pt>
    <dgm:pt modelId="{CB9E829A-B9E6-409A-94BA-4D422E442F0D}" type="parTrans" cxnId="{96C8E4E1-8C50-45B4-85DC-16C82CBD32CC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7C4B8F2A-9C0F-4A37-9F65-4BF32FE04933}" type="sibTrans" cxnId="{96C8E4E1-8C50-45B4-85DC-16C82CBD32CC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9E358262-2BF7-4445-B1FE-F2BA7B26E3A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cs-CZ" sz="900" dirty="0" smtClean="0">
              <a:solidFill>
                <a:schemeClr val="bg1"/>
              </a:solidFill>
            </a:rPr>
            <a:t>STRATEGICKÉ OSY</a:t>
          </a:r>
          <a:endParaRPr lang="cs-CZ" sz="900" dirty="0">
            <a:solidFill>
              <a:schemeClr val="bg1"/>
            </a:solidFill>
          </a:endParaRPr>
        </a:p>
      </dgm:t>
    </dgm:pt>
    <dgm:pt modelId="{5FDF3E22-4342-45FB-BA01-558F57450A46}" type="parTrans" cxnId="{F15922F2-0024-4991-8F4B-0FC2D7B3656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9EC0764C-9DC3-45F4-9C19-E1A657D0C7D0}" type="sibTrans" cxnId="{F15922F2-0024-4991-8F4B-0FC2D7B3656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1039C650-7124-48E3-B537-D08896862DAD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cs-CZ" sz="900" dirty="0" smtClean="0">
              <a:solidFill>
                <a:schemeClr val="bg1"/>
              </a:solidFill>
            </a:rPr>
            <a:t>OPATŘENÍ</a:t>
          </a:r>
          <a:endParaRPr lang="cs-CZ" sz="900" dirty="0">
            <a:solidFill>
              <a:schemeClr val="bg1"/>
            </a:solidFill>
          </a:endParaRPr>
        </a:p>
      </dgm:t>
    </dgm:pt>
    <dgm:pt modelId="{36DB8815-03E7-4CC3-B135-076FC50FB31D}" type="parTrans" cxnId="{29AB5CE2-099A-4B86-BD91-15235F805ED4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1AE6224C-3DB8-4FE3-9473-42AACF570768}" type="sibTrans" cxnId="{29AB5CE2-099A-4B86-BD91-15235F805ED4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281958FD-021F-4A3C-912C-D73F51FB3B1C}">
      <dgm:prSet phldrT="[Text]" custT="1"/>
      <dgm:spPr/>
      <dgm:t>
        <a:bodyPr/>
        <a:lstStyle/>
        <a:p>
          <a:pPr marL="361950" indent="-361950"/>
          <a:r>
            <a:rPr lang="cs-CZ" sz="900" dirty="0" smtClean="0">
              <a:solidFill>
                <a:schemeClr val="bg1"/>
              </a:solidFill>
            </a:rPr>
            <a:t>Strategické osy definované pro každou prioritu</a:t>
          </a:r>
          <a:endParaRPr lang="cs-CZ" sz="900" dirty="0">
            <a:solidFill>
              <a:schemeClr val="bg1"/>
            </a:solidFill>
          </a:endParaRPr>
        </a:p>
      </dgm:t>
    </dgm:pt>
    <dgm:pt modelId="{0C9E9593-B906-4FFC-862A-8943BAA245AA}" type="parTrans" cxnId="{83CAB49E-1631-4202-9F95-CA97A4816031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31EC5BB5-BFBC-4C98-AC15-01C9D5A446F1}" type="sibTrans" cxnId="{83CAB49E-1631-4202-9F95-CA97A4816031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59E9BDC1-23E3-4CDE-808D-CCFC22C227B5}">
      <dgm:prSet phldrT="[Text]" custT="1"/>
      <dgm:spPr/>
      <dgm:t>
        <a:bodyPr/>
        <a:lstStyle/>
        <a:p>
          <a:pPr marL="266700" indent="-266700"/>
          <a:r>
            <a:rPr lang="cs-CZ" sz="900" dirty="0" smtClean="0">
              <a:solidFill>
                <a:schemeClr val="bg1"/>
              </a:solidFill>
            </a:rPr>
            <a:t>Návrhy, které vzešly z provedené analýzy</a:t>
          </a:r>
          <a:endParaRPr lang="cs-CZ" sz="900" dirty="0">
            <a:solidFill>
              <a:schemeClr val="bg1"/>
            </a:solidFill>
          </a:endParaRPr>
        </a:p>
      </dgm:t>
    </dgm:pt>
    <dgm:pt modelId="{FC409AC3-8378-43D4-BC00-FB85AD1E5478}" type="parTrans" cxnId="{90F89E47-6AE3-4474-99A3-A464781F4A0D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A00E5C03-D350-4DC2-887F-144963E98577}" type="sibTrans" cxnId="{90F89E47-6AE3-4474-99A3-A464781F4A0D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C8D65BC4-F3E7-4BDF-8AA3-912BAB61B4BC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Mobilita</a:t>
          </a:r>
          <a:endParaRPr lang="cs-CZ" sz="900" dirty="0">
            <a:solidFill>
              <a:schemeClr val="bg1"/>
            </a:solidFill>
          </a:endParaRPr>
        </a:p>
      </dgm:t>
    </dgm:pt>
    <dgm:pt modelId="{77B21B5E-C312-4BA8-80FB-2EEC704951E0}" type="parTrans" cxnId="{5067E095-D13E-4877-9116-C381680A4F55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8742E9E3-6DDE-4447-8E72-34FE9D4818BC}" type="sibTrans" cxnId="{5067E095-D13E-4877-9116-C381680A4F55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CA60D687-3AD2-430B-A2DC-00F4C03C7C6F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eGovernment &amp; Digitalizace</a:t>
          </a:r>
          <a:endParaRPr lang="cs-CZ" sz="900" dirty="0">
            <a:solidFill>
              <a:schemeClr val="bg1"/>
            </a:solidFill>
          </a:endParaRPr>
        </a:p>
      </dgm:t>
    </dgm:pt>
    <dgm:pt modelId="{071A2481-02B0-4738-9601-5AB5D2B1FE68}" type="parTrans" cxnId="{FE0F5FBF-53ED-4CBA-AA76-73FC2C6D0D1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D42FF89C-86AC-46CD-8677-A1BE1FA4601B}" type="sibTrans" cxnId="{FE0F5FBF-53ED-4CBA-AA76-73FC2C6D0D1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953F7EA9-BB2B-4E0A-9E57-C6997F4DE634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Energetika</a:t>
          </a:r>
          <a:endParaRPr lang="cs-CZ" sz="900" dirty="0">
            <a:solidFill>
              <a:schemeClr val="bg1"/>
            </a:solidFill>
          </a:endParaRPr>
        </a:p>
      </dgm:t>
    </dgm:pt>
    <dgm:pt modelId="{FB847DA8-562F-4B56-8920-4AFE06969E60}" type="parTrans" cxnId="{63CBB5B3-4B6E-4C0F-9E6E-889B98CA9B8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5BB0F45F-FDF4-4FC3-BF2A-BE2016EE75A3}" type="sibTrans" cxnId="{63CBB5B3-4B6E-4C0F-9E6E-889B98CA9B8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600BC936-E00B-429D-B390-40382E0C5ED7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Životní prostředí</a:t>
          </a:r>
          <a:endParaRPr lang="cs-CZ" sz="900" dirty="0">
            <a:solidFill>
              <a:schemeClr val="bg1"/>
            </a:solidFill>
          </a:endParaRPr>
        </a:p>
      </dgm:t>
    </dgm:pt>
    <dgm:pt modelId="{8103FEBC-252D-4C3D-BD8D-01DB47E823B0}" type="parTrans" cxnId="{01C93CC7-3F80-4214-AB45-3F3D2D64CB73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C08E89D8-88F7-41F4-832F-4547259A66DC}" type="sibTrans" cxnId="{01C93CC7-3F80-4214-AB45-3F3D2D64CB73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4B994BA8-BE78-4B4A-85F2-D33B958DE613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Zdravotní a sociální služby</a:t>
          </a:r>
          <a:endParaRPr lang="cs-CZ" sz="900" dirty="0">
            <a:solidFill>
              <a:schemeClr val="bg1"/>
            </a:solidFill>
          </a:endParaRPr>
        </a:p>
      </dgm:t>
    </dgm:pt>
    <dgm:pt modelId="{63F1013E-A9DE-4941-B899-1D2B99A14A9B}" type="parTrans" cxnId="{59961FB0-4FDE-46D6-9D1B-03951FBDA3D3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E1BE6F16-80ED-482E-B2DF-BA3BD76443B8}" type="sibTrans" cxnId="{59961FB0-4FDE-46D6-9D1B-03951FBDA3D3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5669639F-D96E-464B-825E-C03E10136AE6}">
      <dgm:prSet phldrT="[Text]" custT="1"/>
      <dgm:spPr/>
      <dgm:t>
        <a:bodyPr/>
        <a:lstStyle/>
        <a:p>
          <a:pPr marL="531813" indent="-265113"/>
          <a:r>
            <a:rPr lang="cs-CZ" sz="900" dirty="0" smtClean="0">
              <a:solidFill>
                <a:schemeClr val="bg1"/>
              </a:solidFill>
            </a:rPr>
            <a:t>Efektivní správa území &amp; Inovace</a:t>
          </a:r>
          <a:endParaRPr lang="cs-CZ" sz="900" dirty="0">
            <a:solidFill>
              <a:schemeClr val="bg1"/>
            </a:solidFill>
          </a:endParaRPr>
        </a:p>
      </dgm:t>
    </dgm:pt>
    <dgm:pt modelId="{03C915F4-ABC2-4038-AD4F-F5337728AB06}" type="parTrans" cxnId="{AF1E4949-3232-4C2C-A3CE-AA09FD9EF67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F9A80940-5384-4D7C-A62F-104C6843163C}" type="sibTrans" cxnId="{AF1E4949-3232-4C2C-A3CE-AA09FD9EF67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D9FD6BCD-5961-494F-AA65-2A118F769621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cs-CZ" sz="900" dirty="0" smtClean="0">
              <a:solidFill>
                <a:schemeClr val="bg1"/>
              </a:solidFill>
            </a:rPr>
            <a:t>VIZE</a:t>
          </a:r>
          <a:endParaRPr lang="cs-CZ" sz="900" dirty="0">
            <a:solidFill>
              <a:schemeClr val="bg1"/>
            </a:solidFill>
          </a:endParaRPr>
        </a:p>
      </dgm:t>
    </dgm:pt>
    <dgm:pt modelId="{E319B0C5-7AFE-4844-A093-380887B866EC}" type="parTrans" cxnId="{8F75C955-18B2-41EB-96D1-B2DAFFAB908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B69DC3DD-2084-4FB4-B401-02CE2DC99E31}" type="sibTrans" cxnId="{8F75C955-18B2-41EB-96D1-B2DAFFAB908A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FCC01EB8-DFC6-40D1-B748-C13264464C4E}">
      <dgm:prSet phldrT="[Text]" custT="1"/>
      <dgm:spPr/>
      <dgm:t>
        <a:bodyPr/>
        <a:lstStyle/>
        <a:p>
          <a:pPr marL="57150" indent="0"/>
          <a:endParaRPr lang="cs-CZ" sz="900" dirty="0">
            <a:solidFill>
              <a:schemeClr val="bg1"/>
            </a:solidFill>
          </a:endParaRPr>
        </a:p>
      </dgm:t>
    </dgm:pt>
    <dgm:pt modelId="{6E722EF2-35A9-4249-8B65-846BD884EF16}" type="parTrans" cxnId="{FB8A07FC-B116-4961-8241-A466AE122B5D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D5E28593-2404-4073-893D-627613458993}" type="sibTrans" cxnId="{FB8A07FC-B116-4961-8241-A466AE122B5D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7904108F-1C33-4669-B819-005C75CF6D20}">
      <dgm:prSet phldrT="[Text]" custT="1"/>
      <dgm:spPr/>
      <dgm:t>
        <a:bodyPr/>
        <a:lstStyle/>
        <a:p>
          <a:pPr marL="57150" indent="0"/>
          <a:endParaRPr lang="cs-CZ" sz="900" dirty="0">
            <a:solidFill>
              <a:schemeClr val="bg1"/>
            </a:solidFill>
          </a:endParaRPr>
        </a:p>
      </dgm:t>
    </dgm:pt>
    <dgm:pt modelId="{C217CC5E-24BC-4D70-AA65-6E76950BCCAC}" type="parTrans" cxnId="{B28F57B2-52D5-4A64-A3C8-A33D6F9415CF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ACC88F11-0BE7-4DC8-B6CA-2160D9D6D55A}" type="sibTrans" cxnId="{B28F57B2-52D5-4A64-A3C8-A33D6F9415CF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4D93DADD-EE14-4011-9E84-EDCAA1CFA3D5}">
      <dgm:prSet phldrT="[Text]" custT="1"/>
      <dgm:spPr/>
      <dgm:t>
        <a:bodyPr/>
        <a:lstStyle/>
        <a:p>
          <a:pPr marL="266700" indent="-266700"/>
          <a:endParaRPr lang="cs-CZ" sz="900" dirty="0">
            <a:solidFill>
              <a:schemeClr val="bg1"/>
            </a:solidFill>
          </a:endParaRPr>
        </a:p>
      </dgm:t>
    </dgm:pt>
    <dgm:pt modelId="{935D546D-3043-4604-9382-77121D3A9E69}" type="parTrans" cxnId="{51D456AD-52BA-4E75-9F16-7491E299876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1F5DECAE-8B68-4B8B-B875-5250AA006D75}" type="sibTrans" cxnId="{51D456AD-52BA-4E75-9F16-7491E299876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F77C581F-647E-464C-9666-94A440F49B11}">
      <dgm:prSet phldrT="[Text]" custT="1"/>
      <dgm:spPr/>
      <dgm:t>
        <a:bodyPr/>
        <a:lstStyle/>
        <a:p>
          <a:pPr marL="266700" indent="-266700"/>
          <a:r>
            <a:rPr lang="cs-CZ" sz="900" dirty="0" smtClean="0">
              <a:solidFill>
                <a:schemeClr val="bg1"/>
              </a:solidFill>
            </a:rPr>
            <a:t>Opatření jako základ pro projektové záměry a projekty</a:t>
          </a:r>
          <a:endParaRPr lang="cs-CZ" sz="900" dirty="0">
            <a:solidFill>
              <a:schemeClr val="bg1"/>
            </a:solidFill>
          </a:endParaRPr>
        </a:p>
      </dgm:t>
    </dgm:pt>
    <dgm:pt modelId="{66D91AC4-3185-4BBE-9122-E7C0595B4E57}" type="parTrans" cxnId="{86851324-AB24-45CA-BCF1-553621BFF3D4}">
      <dgm:prSet/>
      <dgm:spPr/>
      <dgm:t>
        <a:bodyPr/>
        <a:lstStyle/>
        <a:p>
          <a:endParaRPr lang="cs-CZ" sz="2000"/>
        </a:p>
      </dgm:t>
    </dgm:pt>
    <dgm:pt modelId="{63E75068-9699-4966-BD22-D50DFF4DB409}" type="sibTrans" cxnId="{86851324-AB24-45CA-BCF1-553621BFF3D4}">
      <dgm:prSet/>
      <dgm:spPr/>
      <dgm:t>
        <a:bodyPr/>
        <a:lstStyle/>
        <a:p>
          <a:endParaRPr lang="cs-CZ" sz="2000"/>
        </a:p>
      </dgm:t>
    </dgm:pt>
    <dgm:pt modelId="{D18FC309-3842-4F88-BE6A-F88B78D689EA}">
      <dgm:prSet phldrT="[Text]" custT="1"/>
      <dgm:spPr/>
      <dgm:t>
        <a:bodyPr/>
        <a:lstStyle/>
        <a:p>
          <a:pPr marL="266700" indent="-266700"/>
          <a:r>
            <a:rPr lang="cs-CZ" sz="900" dirty="0" smtClean="0">
              <a:solidFill>
                <a:schemeClr val="bg1"/>
              </a:solidFill>
            </a:rPr>
            <a:t>6 priorit</a:t>
          </a:r>
          <a:endParaRPr lang="cs-CZ" sz="900" dirty="0">
            <a:solidFill>
              <a:schemeClr val="bg1"/>
            </a:solidFill>
          </a:endParaRPr>
        </a:p>
      </dgm:t>
    </dgm:pt>
    <dgm:pt modelId="{1332B6AA-0DA6-435F-87D8-1F4F6873864A}" type="sibTrans" cxnId="{B33FDF4E-76E8-4731-AC58-63EF0B60DE8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5C22A956-AC5F-4412-BEA8-F1E8C99126EC}" type="parTrans" cxnId="{B33FDF4E-76E8-4731-AC58-63EF0B60DE8B}">
      <dgm:prSet/>
      <dgm:spPr/>
      <dgm:t>
        <a:bodyPr/>
        <a:lstStyle/>
        <a:p>
          <a:endParaRPr lang="cs-CZ" sz="2000">
            <a:solidFill>
              <a:schemeClr val="bg1"/>
            </a:solidFill>
          </a:endParaRPr>
        </a:p>
      </dgm:t>
    </dgm:pt>
    <dgm:pt modelId="{264DA5D2-03FA-41E4-B32E-231C3B8014FD}" type="pres">
      <dgm:prSet presAssocID="{90F2FA3B-0AD8-4474-AF39-594BB436C09C}" presName="Name0" presStyleCnt="0">
        <dgm:presLayoutVars>
          <dgm:dir/>
          <dgm:animLvl val="lvl"/>
          <dgm:resizeHandles val="exact"/>
        </dgm:presLayoutVars>
      </dgm:prSet>
      <dgm:spPr/>
    </dgm:pt>
    <dgm:pt modelId="{5D3CE6B4-05E2-4BEF-B17B-666B3C44915B}" type="pres">
      <dgm:prSet presAssocID="{D9FD6BCD-5961-494F-AA65-2A118F769621}" presName="composite" presStyleCnt="0"/>
      <dgm:spPr/>
    </dgm:pt>
    <dgm:pt modelId="{EDF6796B-B97B-4713-8D8B-FAC5F3889D81}" type="pres">
      <dgm:prSet presAssocID="{D9FD6BCD-5961-494F-AA65-2A118F769621}" presName="parTx" presStyleLbl="node1" presStyleIdx="0" presStyleCnt="4" custScaleX="88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849400-67E6-423B-89DE-5A92A4A8D583}" type="pres">
      <dgm:prSet presAssocID="{D9FD6BCD-5961-494F-AA65-2A118F769621}" presName="desTx" presStyleLbl="revTx" presStyleIdx="0" presStyleCnt="3">
        <dgm:presLayoutVars>
          <dgm:bulletEnabled val="1"/>
        </dgm:presLayoutVars>
      </dgm:prSet>
      <dgm:spPr/>
    </dgm:pt>
    <dgm:pt modelId="{57992B7E-0291-4321-BC66-19ED45CDEE33}" type="pres">
      <dgm:prSet presAssocID="{B69DC3DD-2084-4FB4-B401-02CE2DC99E31}" presName="space" presStyleCnt="0"/>
      <dgm:spPr/>
    </dgm:pt>
    <dgm:pt modelId="{B05D476F-C43C-4480-8D53-8F43B8FB50F8}" type="pres">
      <dgm:prSet presAssocID="{00908813-9C54-4305-B602-2B8F8884BDA0}" presName="composite" presStyleCnt="0"/>
      <dgm:spPr/>
    </dgm:pt>
    <dgm:pt modelId="{21A1F7BE-2D3C-4A85-B163-065B05E9DE88}" type="pres">
      <dgm:prSet presAssocID="{00908813-9C54-4305-B602-2B8F8884BDA0}" presName="parTx" presStyleLbl="node1" presStyleIdx="1" presStyleCnt="4" custScaleX="92745" custLinFactNeighborX="-5865" custLinFactNeighborY="-1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FC0BBD-2099-41E2-B4EF-620CFC0CF822}" type="pres">
      <dgm:prSet presAssocID="{00908813-9C54-4305-B602-2B8F8884BDA0}" presName="desTx" presStyleLbl="revTx" presStyleIdx="0" presStyleCnt="3" custScaleX="1260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89A21A-A05D-4E90-9590-50854425F5FB}" type="pres">
      <dgm:prSet presAssocID="{7C4B8F2A-9C0F-4A37-9F65-4BF32FE04933}" presName="space" presStyleCnt="0"/>
      <dgm:spPr/>
    </dgm:pt>
    <dgm:pt modelId="{A953CC12-7445-4DD0-9F17-6C8791A0DF55}" type="pres">
      <dgm:prSet presAssocID="{9E358262-2BF7-4445-B1FE-F2BA7B26E3A7}" presName="composite" presStyleCnt="0"/>
      <dgm:spPr/>
    </dgm:pt>
    <dgm:pt modelId="{C34F4ADA-621D-4CEA-A9FD-E4177B0F4A0C}" type="pres">
      <dgm:prSet presAssocID="{9E358262-2BF7-4445-B1FE-F2BA7B26E3A7}" presName="parTx" presStyleLbl="node1" presStyleIdx="2" presStyleCnt="4" custScaleX="90384" custLinFactNeighborX="-1955" custLinFactNeighborY="-2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41995B-DACC-441D-B0B7-D1111F8664B9}" type="pres">
      <dgm:prSet presAssocID="{9E358262-2BF7-4445-B1FE-F2BA7B26E3A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9C98AB-C763-4E01-873F-019714E2CAF4}" type="pres">
      <dgm:prSet presAssocID="{9EC0764C-9DC3-45F4-9C19-E1A657D0C7D0}" presName="space" presStyleCnt="0"/>
      <dgm:spPr/>
    </dgm:pt>
    <dgm:pt modelId="{95217889-C829-4768-86ED-FE5B876331B3}" type="pres">
      <dgm:prSet presAssocID="{1039C650-7124-48E3-B537-D08896862DAD}" presName="composite" presStyleCnt="0"/>
      <dgm:spPr/>
    </dgm:pt>
    <dgm:pt modelId="{4BE944B8-9516-414F-AA54-77A61EDA77E4}" type="pres">
      <dgm:prSet presAssocID="{1039C650-7124-48E3-B537-D08896862DAD}" presName="parTx" presStyleLbl="node1" presStyleIdx="3" presStyleCnt="4" custAng="0" custScaleX="90263" custLinFactNeighborX="2387" custLinFactNeighborY="-9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166A6E-D0E5-4C9D-AD7E-29AFF21EA684}" type="pres">
      <dgm:prSet presAssocID="{1039C650-7124-48E3-B537-D08896862DAD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8A07FC-B116-4961-8241-A466AE122B5D}" srcId="{9E358262-2BF7-4445-B1FE-F2BA7B26E3A7}" destId="{FCC01EB8-DFC6-40D1-B748-C13264464C4E}" srcOrd="0" destOrd="0" parTransId="{6E722EF2-35A9-4249-8B65-846BD884EF16}" sibTransId="{D5E28593-2404-4073-893D-627613458993}"/>
    <dgm:cxn modelId="{96C8E4E1-8C50-45B4-85DC-16C82CBD32CC}" srcId="{90F2FA3B-0AD8-4474-AF39-594BB436C09C}" destId="{00908813-9C54-4305-B602-2B8F8884BDA0}" srcOrd="1" destOrd="0" parTransId="{CB9E829A-B9E6-409A-94BA-4D422E442F0D}" sibTransId="{7C4B8F2A-9C0F-4A37-9F65-4BF32FE04933}"/>
    <dgm:cxn modelId="{86851324-AB24-45CA-BCF1-553621BFF3D4}" srcId="{1039C650-7124-48E3-B537-D08896862DAD}" destId="{F77C581F-647E-464C-9666-94A440F49B11}" srcOrd="2" destOrd="0" parTransId="{66D91AC4-3185-4BBE-9122-E7C0595B4E57}" sibTransId="{63E75068-9699-4966-BD22-D50DFF4DB409}"/>
    <dgm:cxn modelId="{B28F57B2-52D5-4A64-A3C8-A33D6F9415CF}" srcId="{1039C650-7124-48E3-B537-D08896862DAD}" destId="{7904108F-1C33-4669-B819-005C75CF6D20}" srcOrd="0" destOrd="0" parTransId="{C217CC5E-24BC-4D70-AA65-6E76950BCCAC}" sibTransId="{ACC88F11-0BE7-4DC8-B6CA-2160D9D6D55A}"/>
    <dgm:cxn modelId="{5E2E998B-DA07-4435-925F-FDAA40E60DDF}" type="presOf" srcId="{59E9BDC1-23E3-4CDE-808D-CCFC22C227B5}" destId="{91166A6E-D0E5-4C9D-AD7E-29AFF21EA684}" srcOrd="0" destOrd="1" presId="urn:microsoft.com/office/officeart/2005/8/layout/chevron1"/>
    <dgm:cxn modelId="{E8BC1016-B254-45A1-9AAC-CFF8DA852469}" type="presOf" srcId="{7904108F-1C33-4669-B819-005C75CF6D20}" destId="{91166A6E-D0E5-4C9D-AD7E-29AFF21EA684}" srcOrd="0" destOrd="0" presId="urn:microsoft.com/office/officeart/2005/8/layout/chevron1"/>
    <dgm:cxn modelId="{29AB5CE2-099A-4B86-BD91-15235F805ED4}" srcId="{90F2FA3B-0AD8-4474-AF39-594BB436C09C}" destId="{1039C650-7124-48E3-B537-D08896862DAD}" srcOrd="3" destOrd="0" parTransId="{36DB8815-03E7-4CC3-B135-076FC50FB31D}" sibTransId="{1AE6224C-3DB8-4FE3-9473-42AACF570768}"/>
    <dgm:cxn modelId="{83CAB49E-1631-4202-9F95-CA97A4816031}" srcId="{9E358262-2BF7-4445-B1FE-F2BA7B26E3A7}" destId="{281958FD-021F-4A3C-912C-D73F51FB3B1C}" srcOrd="1" destOrd="0" parTransId="{0C9E9593-B906-4FFC-862A-8943BAA245AA}" sibTransId="{31EC5BB5-BFBC-4C98-AC15-01C9D5A446F1}"/>
    <dgm:cxn modelId="{86DEE5BE-7009-4946-AB5E-A042361063BF}" type="presOf" srcId="{600BC936-E00B-429D-B390-40382E0C5ED7}" destId="{47FC0BBD-2099-41E2-B4EF-620CFC0CF822}" srcOrd="0" destOrd="5" presId="urn:microsoft.com/office/officeart/2005/8/layout/chevron1"/>
    <dgm:cxn modelId="{713B30F3-3609-475D-89E8-04F6C84287BA}" type="presOf" srcId="{FCC01EB8-DFC6-40D1-B748-C13264464C4E}" destId="{1541995B-DACC-441D-B0B7-D1111F8664B9}" srcOrd="0" destOrd="0" presId="urn:microsoft.com/office/officeart/2005/8/layout/chevron1"/>
    <dgm:cxn modelId="{F15922F2-0024-4991-8F4B-0FC2D7B3656B}" srcId="{90F2FA3B-0AD8-4474-AF39-594BB436C09C}" destId="{9E358262-2BF7-4445-B1FE-F2BA7B26E3A7}" srcOrd="2" destOrd="0" parTransId="{5FDF3E22-4342-45FB-BA01-558F57450A46}" sibTransId="{9EC0764C-9DC3-45F4-9C19-E1A657D0C7D0}"/>
    <dgm:cxn modelId="{5067E095-D13E-4877-9116-C381680A4F55}" srcId="{D18FC309-3842-4F88-BE6A-F88B78D689EA}" destId="{C8D65BC4-F3E7-4BDF-8AA3-912BAB61B4BC}" srcOrd="0" destOrd="0" parTransId="{77B21B5E-C312-4BA8-80FB-2EEC704951E0}" sibTransId="{8742E9E3-6DDE-4447-8E72-34FE9D4818BC}"/>
    <dgm:cxn modelId="{01C93CC7-3F80-4214-AB45-3F3D2D64CB73}" srcId="{D18FC309-3842-4F88-BE6A-F88B78D689EA}" destId="{600BC936-E00B-429D-B390-40382E0C5ED7}" srcOrd="3" destOrd="0" parTransId="{8103FEBC-252D-4C3D-BD8D-01DB47E823B0}" sibTransId="{C08E89D8-88F7-41F4-832F-4547259A66DC}"/>
    <dgm:cxn modelId="{51D456AD-52BA-4E75-9F16-7491E299876B}" srcId="{00908813-9C54-4305-B602-2B8F8884BDA0}" destId="{4D93DADD-EE14-4011-9E84-EDCAA1CFA3D5}" srcOrd="0" destOrd="0" parTransId="{935D546D-3043-4604-9382-77121D3A9E69}" sibTransId="{1F5DECAE-8B68-4B8B-B875-5250AA006D75}"/>
    <dgm:cxn modelId="{59961FB0-4FDE-46D6-9D1B-03951FBDA3D3}" srcId="{D18FC309-3842-4F88-BE6A-F88B78D689EA}" destId="{4B994BA8-BE78-4B4A-85F2-D33B958DE613}" srcOrd="4" destOrd="0" parTransId="{63F1013E-A9DE-4941-B899-1D2B99A14A9B}" sibTransId="{E1BE6F16-80ED-482E-B2DF-BA3BD76443B8}"/>
    <dgm:cxn modelId="{4FD143B1-A809-4224-8043-263B896CA86E}" type="presOf" srcId="{CA60D687-3AD2-430B-A2DC-00F4C03C7C6F}" destId="{47FC0BBD-2099-41E2-B4EF-620CFC0CF822}" srcOrd="0" destOrd="3" presId="urn:microsoft.com/office/officeart/2005/8/layout/chevron1"/>
    <dgm:cxn modelId="{24679F95-8583-4F07-8C4E-94120AE8AFA6}" type="presOf" srcId="{D18FC309-3842-4F88-BE6A-F88B78D689EA}" destId="{47FC0BBD-2099-41E2-B4EF-620CFC0CF822}" srcOrd="0" destOrd="1" presId="urn:microsoft.com/office/officeart/2005/8/layout/chevron1"/>
    <dgm:cxn modelId="{4BEC6A45-04A6-4D09-A793-5C8A34EAA328}" type="presOf" srcId="{4B994BA8-BE78-4B4A-85F2-D33B958DE613}" destId="{47FC0BBD-2099-41E2-B4EF-620CFC0CF822}" srcOrd="0" destOrd="6" presId="urn:microsoft.com/office/officeart/2005/8/layout/chevron1"/>
    <dgm:cxn modelId="{2A735867-ED25-45F8-88D6-1D9D03C05D0B}" type="presOf" srcId="{C8D65BC4-F3E7-4BDF-8AA3-912BAB61B4BC}" destId="{47FC0BBD-2099-41E2-B4EF-620CFC0CF822}" srcOrd="0" destOrd="2" presId="urn:microsoft.com/office/officeart/2005/8/layout/chevron1"/>
    <dgm:cxn modelId="{CB2B3CCD-8542-4285-A662-8F2E3A02B13C}" type="presOf" srcId="{D9FD6BCD-5961-494F-AA65-2A118F769621}" destId="{EDF6796B-B97B-4713-8D8B-FAC5F3889D81}" srcOrd="0" destOrd="0" presId="urn:microsoft.com/office/officeart/2005/8/layout/chevron1"/>
    <dgm:cxn modelId="{AF1E4949-3232-4C2C-A3CE-AA09FD9EF67B}" srcId="{D18FC309-3842-4F88-BE6A-F88B78D689EA}" destId="{5669639F-D96E-464B-825E-C03E10136AE6}" srcOrd="5" destOrd="0" parTransId="{03C915F4-ABC2-4038-AD4F-F5337728AB06}" sibTransId="{F9A80940-5384-4D7C-A62F-104C6843163C}"/>
    <dgm:cxn modelId="{F29F68E6-B9C5-4232-A7C8-5705B9A67A38}" type="presOf" srcId="{5669639F-D96E-464B-825E-C03E10136AE6}" destId="{47FC0BBD-2099-41E2-B4EF-620CFC0CF822}" srcOrd="0" destOrd="7" presId="urn:microsoft.com/office/officeart/2005/8/layout/chevron1"/>
    <dgm:cxn modelId="{BE19434B-22C4-4698-A3DC-6425CF91B9DE}" type="presOf" srcId="{9E358262-2BF7-4445-B1FE-F2BA7B26E3A7}" destId="{C34F4ADA-621D-4CEA-A9FD-E4177B0F4A0C}" srcOrd="0" destOrd="0" presId="urn:microsoft.com/office/officeart/2005/8/layout/chevron1"/>
    <dgm:cxn modelId="{90F89E47-6AE3-4474-99A3-A464781F4A0D}" srcId="{1039C650-7124-48E3-B537-D08896862DAD}" destId="{59E9BDC1-23E3-4CDE-808D-CCFC22C227B5}" srcOrd="1" destOrd="0" parTransId="{FC409AC3-8378-43D4-BC00-FB85AD1E5478}" sibTransId="{A00E5C03-D350-4DC2-887F-144963E98577}"/>
    <dgm:cxn modelId="{392AF45B-7045-430D-8A0C-7695CE43965F}" type="presOf" srcId="{00908813-9C54-4305-B602-2B8F8884BDA0}" destId="{21A1F7BE-2D3C-4A85-B163-065B05E9DE88}" srcOrd="0" destOrd="0" presId="urn:microsoft.com/office/officeart/2005/8/layout/chevron1"/>
    <dgm:cxn modelId="{627738DB-D86B-438C-BE61-2519DF0B11D8}" type="presOf" srcId="{F77C581F-647E-464C-9666-94A440F49B11}" destId="{91166A6E-D0E5-4C9D-AD7E-29AFF21EA684}" srcOrd="0" destOrd="2" presId="urn:microsoft.com/office/officeart/2005/8/layout/chevron1"/>
    <dgm:cxn modelId="{8F75C955-18B2-41EB-96D1-B2DAFFAB908A}" srcId="{90F2FA3B-0AD8-4474-AF39-594BB436C09C}" destId="{D9FD6BCD-5961-494F-AA65-2A118F769621}" srcOrd="0" destOrd="0" parTransId="{E319B0C5-7AFE-4844-A093-380887B866EC}" sibTransId="{B69DC3DD-2084-4FB4-B401-02CE2DC99E31}"/>
    <dgm:cxn modelId="{B33FDF4E-76E8-4731-AC58-63EF0B60DE8B}" srcId="{00908813-9C54-4305-B602-2B8F8884BDA0}" destId="{D18FC309-3842-4F88-BE6A-F88B78D689EA}" srcOrd="1" destOrd="0" parTransId="{5C22A956-AC5F-4412-BEA8-F1E8C99126EC}" sibTransId="{1332B6AA-0DA6-435F-87D8-1F4F6873864A}"/>
    <dgm:cxn modelId="{FE0F5FBF-53ED-4CBA-AA76-73FC2C6D0D1A}" srcId="{D18FC309-3842-4F88-BE6A-F88B78D689EA}" destId="{CA60D687-3AD2-430B-A2DC-00F4C03C7C6F}" srcOrd="1" destOrd="0" parTransId="{071A2481-02B0-4738-9601-5AB5D2B1FE68}" sibTransId="{D42FF89C-86AC-46CD-8677-A1BE1FA4601B}"/>
    <dgm:cxn modelId="{0FA31A1C-D6E4-4FF5-A1DC-AA82683F4B6E}" type="presOf" srcId="{953F7EA9-BB2B-4E0A-9E57-C6997F4DE634}" destId="{47FC0BBD-2099-41E2-B4EF-620CFC0CF822}" srcOrd="0" destOrd="4" presId="urn:microsoft.com/office/officeart/2005/8/layout/chevron1"/>
    <dgm:cxn modelId="{76B7BC16-A7EA-4DCB-92DD-C0DC0E803863}" type="presOf" srcId="{281958FD-021F-4A3C-912C-D73F51FB3B1C}" destId="{1541995B-DACC-441D-B0B7-D1111F8664B9}" srcOrd="0" destOrd="1" presId="urn:microsoft.com/office/officeart/2005/8/layout/chevron1"/>
    <dgm:cxn modelId="{63CBB5B3-4B6E-4C0F-9E6E-889B98CA9B8A}" srcId="{D18FC309-3842-4F88-BE6A-F88B78D689EA}" destId="{953F7EA9-BB2B-4E0A-9E57-C6997F4DE634}" srcOrd="2" destOrd="0" parTransId="{FB847DA8-562F-4B56-8920-4AFE06969E60}" sibTransId="{5BB0F45F-FDF4-4FC3-BF2A-BE2016EE75A3}"/>
    <dgm:cxn modelId="{CE4D4D04-D2CC-4EEE-9BB4-69BF0471A1F4}" type="presOf" srcId="{1039C650-7124-48E3-B537-D08896862DAD}" destId="{4BE944B8-9516-414F-AA54-77A61EDA77E4}" srcOrd="0" destOrd="0" presId="urn:microsoft.com/office/officeart/2005/8/layout/chevron1"/>
    <dgm:cxn modelId="{9208CB72-8024-4680-BD76-5BB25D1ABD2A}" type="presOf" srcId="{4D93DADD-EE14-4011-9E84-EDCAA1CFA3D5}" destId="{47FC0BBD-2099-41E2-B4EF-620CFC0CF822}" srcOrd="0" destOrd="0" presId="urn:microsoft.com/office/officeart/2005/8/layout/chevron1"/>
    <dgm:cxn modelId="{B539F3F6-0956-4DEF-9645-21E1286482DC}" type="presOf" srcId="{90F2FA3B-0AD8-4474-AF39-594BB436C09C}" destId="{264DA5D2-03FA-41E4-B32E-231C3B8014FD}" srcOrd="0" destOrd="0" presId="urn:microsoft.com/office/officeart/2005/8/layout/chevron1"/>
    <dgm:cxn modelId="{98FDC554-E0CD-4641-893F-2C4DAC32BD53}" type="presParOf" srcId="{264DA5D2-03FA-41E4-B32E-231C3B8014FD}" destId="{5D3CE6B4-05E2-4BEF-B17B-666B3C44915B}" srcOrd="0" destOrd="0" presId="urn:microsoft.com/office/officeart/2005/8/layout/chevron1"/>
    <dgm:cxn modelId="{795C895C-CC5E-4254-8F1E-CF33925F3F0F}" type="presParOf" srcId="{5D3CE6B4-05E2-4BEF-B17B-666B3C44915B}" destId="{EDF6796B-B97B-4713-8D8B-FAC5F3889D81}" srcOrd="0" destOrd="0" presId="urn:microsoft.com/office/officeart/2005/8/layout/chevron1"/>
    <dgm:cxn modelId="{F541648E-518C-4838-899D-6C1A015FAA80}" type="presParOf" srcId="{5D3CE6B4-05E2-4BEF-B17B-666B3C44915B}" destId="{AD849400-67E6-423B-89DE-5A92A4A8D583}" srcOrd="1" destOrd="0" presId="urn:microsoft.com/office/officeart/2005/8/layout/chevron1"/>
    <dgm:cxn modelId="{28BFCDD0-1FE0-4E8D-8216-167B42832714}" type="presParOf" srcId="{264DA5D2-03FA-41E4-B32E-231C3B8014FD}" destId="{57992B7E-0291-4321-BC66-19ED45CDEE33}" srcOrd="1" destOrd="0" presId="urn:microsoft.com/office/officeart/2005/8/layout/chevron1"/>
    <dgm:cxn modelId="{14F199C0-B26F-4F33-8853-589C359F0214}" type="presParOf" srcId="{264DA5D2-03FA-41E4-B32E-231C3B8014FD}" destId="{B05D476F-C43C-4480-8D53-8F43B8FB50F8}" srcOrd="2" destOrd="0" presId="urn:microsoft.com/office/officeart/2005/8/layout/chevron1"/>
    <dgm:cxn modelId="{26B57C35-4E05-4ED9-8ED0-C71187483B63}" type="presParOf" srcId="{B05D476F-C43C-4480-8D53-8F43B8FB50F8}" destId="{21A1F7BE-2D3C-4A85-B163-065B05E9DE88}" srcOrd="0" destOrd="0" presId="urn:microsoft.com/office/officeart/2005/8/layout/chevron1"/>
    <dgm:cxn modelId="{69C6066D-31E4-46F8-8572-84F0D05CBB5C}" type="presParOf" srcId="{B05D476F-C43C-4480-8D53-8F43B8FB50F8}" destId="{47FC0BBD-2099-41E2-B4EF-620CFC0CF822}" srcOrd="1" destOrd="0" presId="urn:microsoft.com/office/officeart/2005/8/layout/chevron1"/>
    <dgm:cxn modelId="{43D960FC-9378-4008-89E7-144D7D2A9D20}" type="presParOf" srcId="{264DA5D2-03FA-41E4-B32E-231C3B8014FD}" destId="{5489A21A-A05D-4E90-9590-50854425F5FB}" srcOrd="3" destOrd="0" presId="urn:microsoft.com/office/officeart/2005/8/layout/chevron1"/>
    <dgm:cxn modelId="{0F4A8E94-3661-4810-B450-890EDEF1C1C4}" type="presParOf" srcId="{264DA5D2-03FA-41E4-B32E-231C3B8014FD}" destId="{A953CC12-7445-4DD0-9F17-6C8791A0DF55}" srcOrd="4" destOrd="0" presId="urn:microsoft.com/office/officeart/2005/8/layout/chevron1"/>
    <dgm:cxn modelId="{8D9C6786-2F2F-40D2-BC23-B450F6DD2650}" type="presParOf" srcId="{A953CC12-7445-4DD0-9F17-6C8791A0DF55}" destId="{C34F4ADA-621D-4CEA-A9FD-E4177B0F4A0C}" srcOrd="0" destOrd="0" presId="urn:microsoft.com/office/officeart/2005/8/layout/chevron1"/>
    <dgm:cxn modelId="{F81BABC1-D478-49A3-A1DE-CCC4137ED577}" type="presParOf" srcId="{A953CC12-7445-4DD0-9F17-6C8791A0DF55}" destId="{1541995B-DACC-441D-B0B7-D1111F8664B9}" srcOrd="1" destOrd="0" presId="urn:microsoft.com/office/officeart/2005/8/layout/chevron1"/>
    <dgm:cxn modelId="{558FAE47-E040-41F7-8EF3-CD290F4AC2B3}" type="presParOf" srcId="{264DA5D2-03FA-41E4-B32E-231C3B8014FD}" destId="{A29C98AB-C763-4E01-873F-019714E2CAF4}" srcOrd="5" destOrd="0" presId="urn:microsoft.com/office/officeart/2005/8/layout/chevron1"/>
    <dgm:cxn modelId="{0BCC19DA-9F9D-4622-992B-3CEC72082277}" type="presParOf" srcId="{264DA5D2-03FA-41E4-B32E-231C3B8014FD}" destId="{95217889-C829-4768-86ED-FE5B876331B3}" srcOrd="6" destOrd="0" presId="urn:microsoft.com/office/officeart/2005/8/layout/chevron1"/>
    <dgm:cxn modelId="{CD9C155F-3667-4F15-98C3-0E05734F47B3}" type="presParOf" srcId="{95217889-C829-4768-86ED-FE5B876331B3}" destId="{4BE944B8-9516-414F-AA54-77A61EDA77E4}" srcOrd="0" destOrd="0" presId="urn:microsoft.com/office/officeart/2005/8/layout/chevron1"/>
    <dgm:cxn modelId="{B1994FD1-9D2C-4D07-89CB-6D46DC3FEA65}" type="presParOf" srcId="{95217889-C829-4768-86ED-FE5B876331B3}" destId="{91166A6E-D0E5-4C9D-AD7E-29AFF21EA684}" srcOrd="1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54024-9417-43C1-86FE-321A70E1B1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3B21D2-6DC5-44E1-AA12-F7C486B3EB0E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dirty="0" smtClean="0"/>
            <a:t>Dotazníkové šetření </a:t>
          </a:r>
          <a:endParaRPr lang="cs-CZ" sz="1050" dirty="0"/>
        </a:p>
      </dgm:t>
    </dgm:pt>
    <dgm:pt modelId="{52FFF06C-8ACD-47BA-8E4E-C43E70C96B11}" type="parTrans" cxnId="{903D7366-762C-49D8-9D32-7E666A48530F}">
      <dgm:prSet/>
      <dgm:spPr/>
      <dgm:t>
        <a:bodyPr/>
        <a:lstStyle/>
        <a:p>
          <a:endParaRPr lang="cs-CZ" sz="2000"/>
        </a:p>
      </dgm:t>
    </dgm:pt>
    <dgm:pt modelId="{BC4BCD7C-8416-49D3-9028-BFBA83502510}" type="sibTrans" cxnId="{903D7366-762C-49D8-9D32-7E666A48530F}">
      <dgm:prSet/>
      <dgm:spPr/>
      <dgm:t>
        <a:bodyPr/>
        <a:lstStyle/>
        <a:p>
          <a:endParaRPr lang="cs-CZ" sz="2000"/>
        </a:p>
      </dgm:t>
    </dgm:pt>
    <dgm:pt modelId="{08CBB949-0656-40F9-B29E-3A2D25B8D04A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dirty="0" smtClean="0"/>
            <a:t>Diskuse s Expertní skupinou obcí Komise Smart Region Jižní Čechy</a:t>
          </a:r>
          <a:endParaRPr lang="cs-CZ" sz="1050" dirty="0"/>
        </a:p>
      </dgm:t>
    </dgm:pt>
    <dgm:pt modelId="{CBE6742F-7F39-4CA7-B438-CFE1EE96DA8A}" type="parTrans" cxnId="{5F16F37A-54CE-4D08-AB51-F5469AFF8B45}">
      <dgm:prSet/>
      <dgm:spPr/>
      <dgm:t>
        <a:bodyPr/>
        <a:lstStyle/>
        <a:p>
          <a:endParaRPr lang="cs-CZ" sz="2000"/>
        </a:p>
      </dgm:t>
    </dgm:pt>
    <dgm:pt modelId="{BCEC9B86-8FFD-40E5-A3EE-0F11826851FE}" type="sibTrans" cxnId="{5F16F37A-54CE-4D08-AB51-F5469AFF8B45}">
      <dgm:prSet/>
      <dgm:spPr/>
      <dgm:t>
        <a:bodyPr/>
        <a:lstStyle/>
        <a:p>
          <a:endParaRPr lang="cs-CZ" sz="2000"/>
        </a:p>
      </dgm:t>
    </dgm:pt>
    <dgm:pt modelId="{B979FC8D-105B-42A6-915D-6457A53828B9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dirty="0" smtClean="0"/>
            <a:t>Diskuse se zástupci soukromého, výzkumného a akademického sektoru</a:t>
          </a:r>
          <a:endParaRPr lang="cs-CZ" sz="1050" dirty="0"/>
        </a:p>
      </dgm:t>
    </dgm:pt>
    <dgm:pt modelId="{BC667B47-964C-4202-A791-5A1056975A13}" type="parTrans" cxnId="{2C01E72D-6E5C-4FB0-B915-C0D37BA6574B}">
      <dgm:prSet/>
      <dgm:spPr/>
      <dgm:t>
        <a:bodyPr/>
        <a:lstStyle/>
        <a:p>
          <a:endParaRPr lang="cs-CZ" sz="2000"/>
        </a:p>
      </dgm:t>
    </dgm:pt>
    <dgm:pt modelId="{5D632CB7-A1B4-4B00-805B-BA5B7037FFC6}" type="sibTrans" cxnId="{2C01E72D-6E5C-4FB0-B915-C0D37BA6574B}">
      <dgm:prSet/>
      <dgm:spPr/>
      <dgm:t>
        <a:bodyPr/>
        <a:lstStyle/>
        <a:p>
          <a:endParaRPr lang="cs-CZ" sz="2000"/>
        </a:p>
      </dgm:t>
    </dgm:pt>
    <dgm:pt modelId="{F34D960E-FD92-457D-925D-73FB588A11C8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dirty="0" smtClean="0"/>
            <a:t>Diskuse s odbory Krajského úřadu Jihočeského kraje</a:t>
          </a:r>
          <a:endParaRPr lang="cs-CZ" sz="1050" dirty="0"/>
        </a:p>
      </dgm:t>
    </dgm:pt>
    <dgm:pt modelId="{E6A7BB47-C802-4FD3-ACEC-975DB3539862}" type="parTrans" cxnId="{CE9F2FBF-0B68-409B-B64F-8D961A49162B}">
      <dgm:prSet/>
      <dgm:spPr/>
      <dgm:t>
        <a:bodyPr/>
        <a:lstStyle/>
        <a:p>
          <a:endParaRPr lang="cs-CZ" sz="2000"/>
        </a:p>
      </dgm:t>
    </dgm:pt>
    <dgm:pt modelId="{0E37528F-CBDE-4642-BD3E-C66DD9280E0D}" type="sibTrans" cxnId="{CE9F2FBF-0B68-409B-B64F-8D961A49162B}">
      <dgm:prSet/>
      <dgm:spPr/>
      <dgm:t>
        <a:bodyPr/>
        <a:lstStyle/>
        <a:p>
          <a:endParaRPr lang="cs-CZ" sz="2000"/>
        </a:p>
      </dgm:t>
    </dgm:pt>
    <dgm:pt modelId="{FB0A21E8-8F07-4361-AE61-AA659E5FD9BA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dirty="0" smtClean="0"/>
            <a:t>Diskuse se statutárním městem Jihočeského kraje</a:t>
          </a:r>
          <a:endParaRPr lang="cs-CZ" sz="1050" dirty="0"/>
        </a:p>
      </dgm:t>
    </dgm:pt>
    <dgm:pt modelId="{CA6F17FE-F02D-4A02-9288-99F46B16CBF4}" type="parTrans" cxnId="{8C9597A6-A76D-40F2-B47B-6AAD836C9FEE}">
      <dgm:prSet/>
      <dgm:spPr/>
      <dgm:t>
        <a:bodyPr/>
        <a:lstStyle/>
        <a:p>
          <a:endParaRPr lang="cs-CZ" sz="2000"/>
        </a:p>
      </dgm:t>
    </dgm:pt>
    <dgm:pt modelId="{C2C4BF07-F01D-4F6C-A9EF-6EBE9322D968}" type="sibTrans" cxnId="{8C9597A6-A76D-40F2-B47B-6AAD836C9FEE}">
      <dgm:prSet/>
      <dgm:spPr/>
      <dgm:t>
        <a:bodyPr/>
        <a:lstStyle/>
        <a:p>
          <a:endParaRPr lang="cs-CZ" sz="2000"/>
        </a:p>
      </dgm:t>
    </dgm:pt>
    <dgm:pt modelId="{65CE1BE0-F78C-410D-B3BF-119D27004AB4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cs-CZ" sz="1050" smtClean="0"/>
            <a:t>Individuální diskuse</a:t>
          </a:r>
          <a:endParaRPr lang="cs-CZ" sz="1050" dirty="0"/>
        </a:p>
      </dgm:t>
    </dgm:pt>
    <dgm:pt modelId="{BE021DBB-2998-4A1F-A4C0-44D69AEC3768}" type="parTrans" cxnId="{8FCE9CD7-DA83-4467-898F-8D32D1B5285C}">
      <dgm:prSet/>
      <dgm:spPr/>
      <dgm:t>
        <a:bodyPr/>
        <a:lstStyle/>
        <a:p>
          <a:endParaRPr lang="cs-CZ" sz="2000"/>
        </a:p>
      </dgm:t>
    </dgm:pt>
    <dgm:pt modelId="{79956E70-6001-48BC-B0BA-67269AD20300}" type="sibTrans" cxnId="{8FCE9CD7-DA83-4467-898F-8D32D1B5285C}">
      <dgm:prSet/>
      <dgm:spPr/>
      <dgm:t>
        <a:bodyPr/>
        <a:lstStyle/>
        <a:p>
          <a:endParaRPr lang="cs-CZ" sz="2000"/>
        </a:p>
      </dgm:t>
    </dgm:pt>
    <dgm:pt modelId="{E9A79BA0-7601-4979-8ABB-33B0BF39D204}" type="pres">
      <dgm:prSet presAssocID="{33654024-9417-43C1-86FE-321A70E1B1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7E2883-1DA5-4A16-8BC8-20CEAC6741BA}" type="pres">
      <dgm:prSet presAssocID="{783B21D2-6DC5-44E1-AA12-F7C486B3EB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CA53AE-0BF0-4B1B-9E3A-3DF3B5551DE3}" type="pres">
      <dgm:prSet presAssocID="{BC4BCD7C-8416-49D3-9028-BFBA83502510}" presName="sibTrans" presStyleCnt="0"/>
      <dgm:spPr/>
    </dgm:pt>
    <dgm:pt modelId="{BABB3070-4DA5-4EEC-91DE-15BF11675900}" type="pres">
      <dgm:prSet presAssocID="{08CBB949-0656-40F9-B29E-3A2D25B8D0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CDE3F1-833D-4320-A927-FD8AFF760EBB}" type="pres">
      <dgm:prSet presAssocID="{BCEC9B86-8FFD-40E5-A3EE-0F11826851FE}" presName="sibTrans" presStyleCnt="0"/>
      <dgm:spPr/>
    </dgm:pt>
    <dgm:pt modelId="{A334D25B-4623-4288-9F11-A20A00168A95}" type="pres">
      <dgm:prSet presAssocID="{B979FC8D-105B-42A6-915D-6457A53828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A55FD-2FCF-4DBE-A787-34421E26C61B}" type="pres">
      <dgm:prSet presAssocID="{5D632CB7-A1B4-4B00-805B-BA5B7037FFC6}" presName="sibTrans" presStyleCnt="0"/>
      <dgm:spPr/>
    </dgm:pt>
    <dgm:pt modelId="{E53236BD-A40E-4E7E-A49D-45B5215D9C7B}" type="pres">
      <dgm:prSet presAssocID="{F34D960E-FD92-457D-925D-73FB588A11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5908D3-26A0-4700-85D4-69F8ED0AC134}" type="pres">
      <dgm:prSet presAssocID="{0E37528F-CBDE-4642-BD3E-C66DD9280E0D}" presName="sibTrans" presStyleCnt="0"/>
      <dgm:spPr/>
    </dgm:pt>
    <dgm:pt modelId="{25C0EEAA-1E9B-42F3-8AE2-FC553F5A792E}" type="pres">
      <dgm:prSet presAssocID="{FB0A21E8-8F07-4361-AE61-AA659E5FD9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8FC3E8-54DC-4056-8A19-0A902DD3C2D5}" type="pres">
      <dgm:prSet presAssocID="{C2C4BF07-F01D-4F6C-A9EF-6EBE9322D968}" presName="sibTrans" presStyleCnt="0"/>
      <dgm:spPr/>
    </dgm:pt>
    <dgm:pt modelId="{3FE8CE4A-BFDC-4758-B628-024A6D41B181}" type="pres">
      <dgm:prSet presAssocID="{65CE1BE0-F78C-410D-B3BF-119D27004A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0CF8A09-9923-4478-909F-3106D9080509}" type="presOf" srcId="{B979FC8D-105B-42A6-915D-6457A53828B9}" destId="{A334D25B-4623-4288-9F11-A20A00168A95}" srcOrd="0" destOrd="0" presId="urn:microsoft.com/office/officeart/2005/8/layout/default"/>
    <dgm:cxn modelId="{EAFD32EC-4A11-4825-9C3A-D07B3F2DF66D}" type="presOf" srcId="{783B21D2-6DC5-44E1-AA12-F7C486B3EB0E}" destId="{987E2883-1DA5-4A16-8BC8-20CEAC6741BA}" srcOrd="0" destOrd="0" presId="urn:microsoft.com/office/officeart/2005/8/layout/default"/>
    <dgm:cxn modelId="{2C01E72D-6E5C-4FB0-B915-C0D37BA6574B}" srcId="{33654024-9417-43C1-86FE-321A70E1B10C}" destId="{B979FC8D-105B-42A6-915D-6457A53828B9}" srcOrd="2" destOrd="0" parTransId="{BC667B47-964C-4202-A791-5A1056975A13}" sibTransId="{5D632CB7-A1B4-4B00-805B-BA5B7037FFC6}"/>
    <dgm:cxn modelId="{8FCE9CD7-DA83-4467-898F-8D32D1B5285C}" srcId="{33654024-9417-43C1-86FE-321A70E1B10C}" destId="{65CE1BE0-F78C-410D-B3BF-119D27004AB4}" srcOrd="5" destOrd="0" parTransId="{BE021DBB-2998-4A1F-A4C0-44D69AEC3768}" sibTransId="{79956E70-6001-48BC-B0BA-67269AD20300}"/>
    <dgm:cxn modelId="{ADBB93B1-2C55-43D3-AD52-AEDD72376D6F}" type="presOf" srcId="{F34D960E-FD92-457D-925D-73FB588A11C8}" destId="{E53236BD-A40E-4E7E-A49D-45B5215D9C7B}" srcOrd="0" destOrd="0" presId="urn:microsoft.com/office/officeart/2005/8/layout/default"/>
    <dgm:cxn modelId="{7A1E1290-B754-49C7-B041-9C66CA82856F}" type="presOf" srcId="{65CE1BE0-F78C-410D-B3BF-119D27004AB4}" destId="{3FE8CE4A-BFDC-4758-B628-024A6D41B181}" srcOrd="0" destOrd="0" presId="urn:microsoft.com/office/officeart/2005/8/layout/default"/>
    <dgm:cxn modelId="{8C9597A6-A76D-40F2-B47B-6AAD836C9FEE}" srcId="{33654024-9417-43C1-86FE-321A70E1B10C}" destId="{FB0A21E8-8F07-4361-AE61-AA659E5FD9BA}" srcOrd="4" destOrd="0" parTransId="{CA6F17FE-F02D-4A02-9288-99F46B16CBF4}" sibTransId="{C2C4BF07-F01D-4F6C-A9EF-6EBE9322D968}"/>
    <dgm:cxn modelId="{2FE22C69-C379-4F21-87E4-4F451493A93D}" type="presOf" srcId="{08CBB949-0656-40F9-B29E-3A2D25B8D04A}" destId="{BABB3070-4DA5-4EEC-91DE-15BF11675900}" srcOrd="0" destOrd="0" presId="urn:microsoft.com/office/officeart/2005/8/layout/default"/>
    <dgm:cxn modelId="{B7F77509-DA06-4803-B59F-CB736B7B6E8A}" type="presOf" srcId="{33654024-9417-43C1-86FE-321A70E1B10C}" destId="{E9A79BA0-7601-4979-8ABB-33B0BF39D204}" srcOrd="0" destOrd="0" presId="urn:microsoft.com/office/officeart/2005/8/layout/default"/>
    <dgm:cxn modelId="{CE9F2FBF-0B68-409B-B64F-8D961A49162B}" srcId="{33654024-9417-43C1-86FE-321A70E1B10C}" destId="{F34D960E-FD92-457D-925D-73FB588A11C8}" srcOrd="3" destOrd="0" parTransId="{E6A7BB47-C802-4FD3-ACEC-975DB3539862}" sibTransId="{0E37528F-CBDE-4642-BD3E-C66DD9280E0D}"/>
    <dgm:cxn modelId="{42C62E23-5595-4D48-97B6-5CA410BEF488}" type="presOf" srcId="{FB0A21E8-8F07-4361-AE61-AA659E5FD9BA}" destId="{25C0EEAA-1E9B-42F3-8AE2-FC553F5A792E}" srcOrd="0" destOrd="0" presId="urn:microsoft.com/office/officeart/2005/8/layout/default"/>
    <dgm:cxn modelId="{903D7366-762C-49D8-9D32-7E666A48530F}" srcId="{33654024-9417-43C1-86FE-321A70E1B10C}" destId="{783B21D2-6DC5-44E1-AA12-F7C486B3EB0E}" srcOrd="0" destOrd="0" parTransId="{52FFF06C-8ACD-47BA-8E4E-C43E70C96B11}" sibTransId="{BC4BCD7C-8416-49D3-9028-BFBA83502510}"/>
    <dgm:cxn modelId="{5F16F37A-54CE-4D08-AB51-F5469AFF8B45}" srcId="{33654024-9417-43C1-86FE-321A70E1B10C}" destId="{08CBB949-0656-40F9-B29E-3A2D25B8D04A}" srcOrd="1" destOrd="0" parTransId="{CBE6742F-7F39-4CA7-B438-CFE1EE96DA8A}" sibTransId="{BCEC9B86-8FFD-40E5-A3EE-0F11826851FE}"/>
    <dgm:cxn modelId="{434E6F12-3FD8-4B16-9CF5-551E46EBC01F}" type="presParOf" srcId="{E9A79BA0-7601-4979-8ABB-33B0BF39D204}" destId="{987E2883-1DA5-4A16-8BC8-20CEAC6741BA}" srcOrd="0" destOrd="0" presId="urn:microsoft.com/office/officeart/2005/8/layout/default"/>
    <dgm:cxn modelId="{21E41CD9-1119-4A70-9034-E9CD5B2E60D9}" type="presParOf" srcId="{E9A79BA0-7601-4979-8ABB-33B0BF39D204}" destId="{3BCA53AE-0BF0-4B1B-9E3A-3DF3B5551DE3}" srcOrd="1" destOrd="0" presId="urn:microsoft.com/office/officeart/2005/8/layout/default"/>
    <dgm:cxn modelId="{3FB01E8C-9214-4475-97A8-6B6AFECEB74B}" type="presParOf" srcId="{E9A79BA0-7601-4979-8ABB-33B0BF39D204}" destId="{BABB3070-4DA5-4EEC-91DE-15BF11675900}" srcOrd="2" destOrd="0" presId="urn:microsoft.com/office/officeart/2005/8/layout/default"/>
    <dgm:cxn modelId="{1F67D132-D817-4EE8-9B45-3BDA0CACF747}" type="presParOf" srcId="{E9A79BA0-7601-4979-8ABB-33B0BF39D204}" destId="{2ECDE3F1-833D-4320-A927-FD8AFF760EBB}" srcOrd="3" destOrd="0" presId="urn:microsoft.com/office/officeart/2005/8/layout/default"/>
    <dgm:cxn modelId="{E8EF658E-8F63-4310-87C8-4FD8D077F978}" type="presParOf" srcId="{E9A79BA0-7601-4979-8ABB-33B0BF39D204}" destId="{A334D25B-4623-4288-9F11-A20A00168A95}" srcOrd="4" destOrd="0" presId="urn:microsoft.com/office/officeart/2005/8/layout/default"/>
    <dgm:cxn modelId="{B174B34E-7EE6-4DFF-B966-F5FDBEEBE556}" type="presParOf" srcId="{E9A79BA0-7601-4979-8ABB-33B0BF39D204}" destId="{352A55FD-2FCF-4DBE-A787-34421E26C61B}" srcOrd="5" destOrd="0" presId="urn:microsoft.com/office/officeart/2005/8/layout/default"/>
    <dgm:cxn modelId="{1B6A3725-515C-4B76-A12F-950315CDB8F2}" type="presParOf" srcId="{E9A79BA0-7601-4979-8ABB-33B0BF39D204}" destId="{E53236BD-A40E-4E7E-A49D-45B5215D9C7B}" srcOrd="6" destOrd="0" presId="urn:microsoft.com/office/officeart/2005/8/layout/default"/>
    <dgm:cxn modelId="{84E225F2-0BF6-435F-9876-A6CE18B35CE4}" type="presParOf" srcId="{E9A79BA0-7601-4979-8ABB-33B0BF39D204}" destId="{015908D3-26A0-4700-85D4-69F8ED0AC134}" srcOrd="7" destOrd="0" presId="urn:microsoft.com/office/officeart/2005/8/layout/default"/>
    <dgm:cxn modelId="{4BDF5B87-173A-48A0-988A-A4CBA2FEEFEB}" type="presParOf" srcId="{E9A79BA0-7601-4979-8ABB-33B0BF39D204}" destId="{25C0EEAA-1E9B-42F3-8AE2-FC553F5A792E}" srcOrd="8" destOrd="0" presId="urn:microsoft.com/office/officeart/2005/8/layout/default"/>
    <dgm:cxn modelId="{96D48877-D4BE-4786-B284-F28F370FEE13}" type="presParOf" srcId="{E9A79BA0-7601-4979-8ABB-33B0BF39D204}" destId="{308FC3E8-54DC-4056-8A19-0A902DD3C2D5}" srcOrd="9" destOrd="0" presId="urn:microsoft.com/office/officeart/2005/8/layout/default"/>
    <dgm:cxn modelId="{5375F3E0-C821-4565-ACE6-AE0F03ABD294}" type="presParOf" srcId="{E9A79BA0-7601-4979-8ABB-33B0BF39D204}" destId="{3FE8CE4A-BFDC-4758-B628-024A6D41B1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97E48-8EE3-4F22-81F1-F00D5853A794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35797EDC-7671-4427-8145-00B610118178}">
      <dgm:prSet phldrT="[Text]" custT="1"/>
      <dgm:spPr/>
      <dgm:t>
        <a:bodyPr/>
        <a:lstStyle/>
        <a:p>
          <a:pPr marL="88900" indent="0" algn="l"/>
          <a:r>
            <a:rPr lang="cs-CZ" sz="1050" dirty="0" smtClean="0"/>
            <a:t>Vize</a:t>
          </a:r>
          <a:endParaRPr lang="cs-CZ" sz="1050" dirty="0"/>
        </a:p>
      </dgm:t>
    </dgm:pt>
    <dgm:pt modelId="{B77E9217-3860-4314-A528-1004E2BCC5A8}" type="parTrans" cxnId="{04380F09-B7AA-4889-A4B8-F17DFC7EC7D9}">
      <dgm:prSet/>
      <dgm:spPr/>
      <dgm:t>
        <a:bodyPr/>
        <a:lstStyle/>
        <a:p>
          <a:pPr algn="l"/>
          <a:endParaRPr lang="cs-CZ" sz="1200"/>
        </a:p>
      </dgm:t>
    </dgm:pt>
    <dgm:pt modelId="{4A42E202-43E0-4032-B8FD-EAE4B3E738D9}" type="sibTrans" cxnId="{04380F09-B7AA-4889-A4B8-F17DFC7EC7D9}">
      <dgm:prSet/>
      <dgm:spPr/>
      <dgm:t>
        <a:bodyPr/>
        <a:lstStyle/>
        <a:p>
          <a:pPr algn="l"/>
          <a:endParaRPr lang="cs-CZ" sz="1200"/>
        </a:p>
      </dgm:t>
    </dgm:pt>
    <dgm:pt modelId="{DAFFFA23-4F90-45BD-91E9-CF10F42DB67D}">
      <dgm:prSet phldrT="[Text]" custT="1"/>
      <dgm:spPr/>
      <dgm:t>
        <a:bodyPr/>
        <a:lstStyle/>
        <a:p>
          <a:pPr marL="92075" indent="0" algn="l"/>
          <a:r>
            <a:rPr lang="cs-CZ" sz="1100" dirty="0" smtClean="0"/>
            <a:t>Priorita</a:t>
          </a:r>
          <a:endParaRPr lang="cs-CZ" sz="1100" dirty="0"/>
        </a:p>
      </dgm:t>
    </dgm:pt>
    <dgm:pt modelId="{D8FF497C-83F6-4FE9-92E6-C8D6CFC8EA37}" type="parTrans" cxnId="{AA150218-FC00-45AC-9149-C127366DF244}">
      <dgm:prSet/>
      <dgm:spPr/>
      <dgm:t>
        <a:bodyPr/>
        <a:lstStyle/>
        <a:p>
          <a:pPr algn="l"/>
          <a:endParaRPr lang="cs-CZ" sz="1200"/>
        </a:p>
      </dgm:t>
    </dgm:pt>
    <dgm:pt modelId="{882F06EE-0E68-4901-B975-139FE4AB2AAA}" type="sibTrans" cxnId="{AA150218-FC00-45AC-9149-C127366DF244}">
      <dgm:prSet/>
      <dgm:spPr/>
      <dgm:t>
        <a:bodyPr/>
        <a:lstStyle/>
        <a:p>
          <a:pPr algn="l"/>
          <a:endParaRPr lang="cs-CZ" sz="1200"/>
        </a:p>
      </dgm:t>
    </dgm:pt>
    <dgm:pt modelId="{A12450C6-D5D6-4426-AE0A-6A53D6389570}">
      <dgm:prSet phldrT="[Text]" custT="1"/>
      <dgm:spPr/>
      <dgm:t>
        <a:bodyPr/>
        <a:lstStyle/>
        <a:p>
          <a:pPr marL="182563" indent="0" algn="l"/>
          <a:r>
            <a:rPr lang="cs-CZ" sz="1100" dirty="0" smtClean="0"/>
            <a:t>Strategické</a:t>
          </a:r>
          <a:r>
            <a:rPr lang="cs-CZ" sz="1200" dirty="0" smtClean="0"/>
            <a:t> </a:t>
          </a:r>
          <a:r>
            <a:rPr lang="cs-CZ" sz="1100" dirty="0" smtClean="0"/>
            <a:t>osy</a:t>
          </a:r>
          <a:endParaRPr lang="cs-CZ" sz="1200" dirty="0"/>
        </a:p>
      </dgm:t>
    </dgm:pt>
    <dgm:pt modelId="{987AFB84-436E-4E45-A2A7-6C16E08EDDBC}" type="parTrans" cxnId="{5EFDC011-9AFF-432A-8DBB-A4F132E33730}">
      <dgm:prSet/>
      <dgm:spPr/>
      <dgm:t>
        <a:bodyPr/>
        <a:lstStyle/>
        <a:p>
          <a:pPr algn="l"/>
          <a:endParaRPr lang="cs-CZ" sz="1200"/>
        </a:p>
      </dgm:t>
    </dgm:pt>
    <dgm:pt modelId="{1C800A56-8ED3-42AF-9504-F5F992908D1F}" type="sibTrans" cxnId="{5EFDC011-9AFF-432A-8DBB-A4F132E33730}">
      <dgm:prSet/>
      <dgm:spPr/>
      <dgm:t>
        <a:bodyPr/>
        <a:lstStyle/>
        <a:p>
          <a:pPr algn="l"/>
          <a:endParaRPr lang="cs-CZ" sz="1200"/>
        </a:p>
      </dgm:t>
    </dgm:pt>
    <dgm:pt modelId="{00D28DCF-77CD-455A-AEBA-EE76D3E15673}" type="pres">
      <dgm:prSet presAssocID="{91C97E48-8EE3-4F22-81F1-F00D5853A794}" presName="Name0" presStyleCnt="0">
        <dgm:presLayoutVars>
          <dgm:dir/>
          <dgm:resizeHandles val="exact"/>
        </dgm:presLayoutVars>
      </dgm:prSet>
      <dgm:spPr/>
    </dgm:pt>
    <dgm:pt modelId="{43BD9CC9-572E-4C1C-B5B8-60D47020E807}" type="pres">
      <dgm:prSet presAssocID="{35797EDC-7671-4427-8145-00B610118178}" presName="parTxOnly" presStyleLbl="node1" presStyleIdx="0" presStyleCnt="3" custScaleX="247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62F93E-F1B0-4C93-989D-E5A5E90B13DB}" type="pres">
      <dgm:prSet presAssocID="{4A42E202-43E0-4032-B8FD-EAE4B3E738D9}" presName="parSpace" presStyleCnt="0"/>
      <dgm:spPr/>
    </dgm:pt>
    <dgm:pt modelId="{44C29D6C-B58B-4FB5-9CA3-E389BA07B95B}" type="pres">
      <dgm:prSet presAssocID="{DAFFFA23-4F90-45BD-91E9-CF10F42DB67D}" presName="parTxOnly" presStyleLbl="node1" presStyleIdx="1" presStyleCnt="3" custScaleX="456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0FCE3-99CE-4C7B-8E42-A0F1E6FC18A0}" type="pres">
      <dgm:prSet presAssocID="{882F06EE-0E68-4901-B975-139FE4AB2AAA}" presName="parSpace" presStyleCnt="0"/>
      <dgm:spPr/>
    </dgm:pt>
    <dgm:pt modelId="{98831787-6C59-4C1F-A6ED-BA60FED7AE8F}" type="pres">
      <dgm:prSet presAssocID="{A12450C6-D5D6-4426-AE0A-6A53D6389570}" presName="parTxOnly" presStyleLbl="node1" presStyleIdx="2" presStyleCnt="3" custScaleX="837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65F616-AF8A-42F6-AF73-7C6E2F5008DE}" type="presOf" srcId="{35797EDC-7671-4427-8145-00B610118178}" destId="{43BD9CC9-572E-4C1C-B5B8-60D47020E807}" srcOrd="0" destOrd="0" presId="urn:microsoft.com/office/officeart/2005/8/layout/hChevron3"/>
    <dgm:cxn modelId="{4184BAF8-9400-4671-8CBD-119F5698795F}" type="presOf" srcId="{91C97E48-8EE3-4F22-81F1-F00D5853A794}" destId="{00D28DCF-77CD-455A-AEBA-EE76D3E15673}" srcOrd="0" destOrd="0" presId="urn:microsoft.com/office/officeart/2005/8/layout/hChevron3"/>
    <dgm:cxn modelId="{4AAC4EB6-045F-4237-BC59-87B42403F847}" type="presOf" srcId="{DAFFFA23-4F90-45BD-91E9-CF10F42DB67D}" destId="{44C29D6C-B58B-4FB5-9CA3-E389BA07B95B}" srcOrd="0" destOrd="0" presId="urn:microsoft.com/office/officeart/2005/8/layout/hChevron3"/>
    <dgm:cxn modelId="{752E2CDB-5D1B-4A3F-B0A3-6116850B9824}" type="presOf" srcId="{A12450C6-D5D6-4426-AE0A-6A53D6389570}" destId="{98831787-6C59-4C1F-A6ED-BA60FED7AE8F}" srcOrd="0" destOrd="0" presId="urn:microsoft.com/office/officeart/2005/8/layout/hChevron3"/>
    <dgm:cxn modelId="{5EFDC011-9AFF-432A-8DBB-A4F132E33730}" srcId="{91C97E48-8EE3-4F22-81F1-F00D5853A794}" destId="{A12450C6-D5D6-4426-AE0A-6A53D6389570}" srcOrd="2" destOrd="0" parTransId="{987AFB84-436E-4E45-A2A7-6C16E08EDDBC}" sibTransId="{1C800A56-8ED3-42AF-9504-F5F992908D1F}"/>
    <dgm:cxn modelId="{04380F09-B7AA-4889-A4B8-F17DFC7EC7D9}" srcId="{91C97E48-8EE3-4F22-81F1-F00D5853A794}" destId="{35797EDC-7671-4427-8145-00B610118178}" srcOrd="0" destOrd="0" parTransId="{B77E9217-3860-4314-A528-1004E2BCC5A8}" sibTransId="{4A42E202-43E0-4032-B8FD-EAE4B3E738D9}"/>
    <dgm:cxn modelId="{AA150218-FC00-45AC-9149-C127366DF244}" srcId="{91C97E48-8EE3-4F22-81F1-F00D5853A794}" destId="{DAFFFA23-4F90-45BD-91E9-CF10F42DB67D}" srcOrd="1" destOrd="0" parTransId="{D8FF497C-83F6-4FE9-92E6-C8D6CFC8EA37}" sibTransId="{882F06EE-0E68-4901-B975-139FE4AB2AAA}"/>
    <dgm:cxn modelId="{EA80F069-1CB3-4E13-BA15-696978D926BF}" type="presParOf" srcId="{00D28DCF-77CD-455A-AEBA-EE76D3E15673}" destId="{43BD9CC9-572E-4C1C-B5B8-60D47020E807}" srcOrd="0" destOrd="0" presId="urn:microsoft.com/office/officeart/2005/8/layout/hChevron3"/>
    <dgm:cxn modelId="{FA6E9A78-2359-41CE-8419-BDA8C7B636FE}" type="presParOf" srcId="{00D28DCF-77CD-455A-AEBA-EE76D3E15673}" destId="{9C62F93E-F1B0-4C93-989D-E5A5E90B13DB}" srcOrd="1" destOrd="0" presId="urn:microsoft.com/office/officeart/2005/8/layout/hChevron3"/>
    <dgm:cxn modelId="{01886FBD-CA57-423F-9E1F-44FD0FF6E6AE}" type="presParOf" srcId="{00D28DCF-77CD-455A-AEBA-EE76D3E15673}" destId="{44C29D6C-B58B-4FB5-9CA3-E389BA07B95B}" srcOrd="2" destOrd="0" presId="urn:microsoft.com/office/officeart/2005/8/layout/hChevron3"/>
    <dgm:cxn modelId="{3995142A-64EB-4BC2-8BBE-B50D627F698E}" type="presParOf" srcId="{00D28DCF-77CD-455A-AEBA-EE76D3E15673}" destId="{3200FCE3-99CE-4C7B-8E42-A0F1E6FC18A0}" srcOrd="3" destOrd="0" presId="urn:microsoft.com/office/officeart/2005/8/layout/hChevron3"/>
    <dgm:cxn modelId="{6ACFA3B6-61F9-4EF2-B140-F534880C798C}" type="presParOf" srcId="{00D28DCF-77CD-455A-AEBA-EE76D3E15673}" destId="{98831787-6C59-4C1F-A6ED-BA60FED7AE8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6796B-B97B-4713-8D8B-FAC5F3889D81}">
      <dsp:nvSpPr>
        <dsp:cNvPr id="0" name=""/>
        <dsp:cNvSpPr/>
      </dsp:nvSpPr>
      <dsp:spPr>
        <a:xfrm>
          <a:off x="143264" y="14474"/>
          <a:ext cx="2171327" cy="486000"/>
        </a:xfrm>
        <a:prstGeom prst="chevron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chemeClr val="bg1"/>
              </a:solidFill>
            </a:rPr>
            <a:t>VIZE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386264" y="14474"/>
        <a:ext cx="1685327" cy="486000"/>
      </dsp:txXfrm>
    </dsp:sp>
    <dsp:sp modelId="{21A1F7BE-2D3C-4A85-B163-065B05E9DE88}">
      <dsp:nvSpPr>
        <dsp:cNvPr id="0" name=""/>
        <dsp:cNvSpPr/>
      </dsp:nvSpPr>
      <dsp:spPr>
        <a:xfrm>
          <a:off x="2298708" y="5206"/>
          <a:ext cx="2264576" cy="486000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chemeClr val="bg1"/>
              </a:solidFill>
            </a:rPr>
            <a:t>PRIORITY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2541708" y="5206"/>
        <a:ext cx="1778576" cy="486000"/>
      </dsp:txXfrm>
    </dsp:sp>
    <dsp:sp modelId="{47FC0BBD-2099-41E2-B4EF-620CFC0CF822}">
      <dsp:nvSpPr>
        <dsp:cNvPr id="0" name=""/>
        <dsp:cNvSpPr/>
      </dsp:nvSpPr>
      <dsp:spPr>
        <a:xfrm>
          <a:off x="2098591" y="561224"/>
          <a:ext cx="2462878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66700" lvl="1" indent="-2667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900" kern="1200" dirty="0">
            <a:solidFill>
              <a:schemeClr val="bg1"/>
            </a:solidFill>
          </a:endParaRPr>
        </a:p>
        <a:p>
          <a:pPr marL="266700" lvl="1" indent="-2667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6 priorit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Mobilita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eGovernment &amp; Digitalizace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Energetika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Životní prostředí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Zdravotní a sociální služby</a:t>
          </a:r>
          <a:endParaRPr lang="cs-CZ" sz="900" kern="1200" dirty="0">
            <a:solidFill>
              <a:schemeClr val="bg1"/>
            </a:solidFill>
          </a:endParaRPr>
        </a:p>
        <a:p>
          <a:pPr marL="531813" lvl="2" indent="-2651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Efektivní správa území &amp; Inovace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2098591" y="561224"/>
        <a:ext cx="2462878" cy="1215000"/>
      </dsp:txXfrm>
    </dsp:sp>
    <dsp:sp modelId="{C34F4ADA-621D-4CEA-A9FD-E4177B0F4A0C}">
      <dsp:nvSpPr>
        <dsp:cNvPr id="0" name=""/>
        <dsp:cNvSpPr/>
      </dsp:nvSpPr>
      <dsp:spPr>
        <a:xfrm>
          <a:off x="4560154" y="866"/>
          <a:ext cx="2206927" cy="486000"/>
        </a:xfrm>
        <a:prstGeom prst="chevron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chemeClr val="bg1"/>
              </a:solidFill>
            </a:rPr>
            <a:t>STRATEGICKÉ OSY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4803154" y="866"/>
        <a:ext cx="1720927" cy="486000"/>
      </dsp:txXfrm>
    </dsp:sp>
    <dsp:sp modelId="{1541995B-DACC-441D-B0B7-D1111F8664B9}">
      <dsp:nvSpPr>
        <dsp:cNvPr id="0" name=""/>
        <dsp:cNvSpPr/>
      </dsp:nvSpPr>
      <dsp:spPr>
        <a:xfrm>
          <a:off x="4490491" y="561224"/>
          <a:ext cx="1953378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900" kern="1200" dirty="0">
            <a:solidFill>
              <a:schemeClr val="bg1"/>
            </a:solidFill>
          </a:endParaRPr>
        </a:p>
        <a:p>
          <a:pPr marL="361950" lvl="1" indent="-3619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Strategické osy definované pro každou prioritu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4490491" y="561224"/>
        <a:ext cx="1953378" cy="1215000"/>
      </dsp:txXfrm>
    </dsp:sp>
    <dsp:sp modelId="{4BE944B8-9516-414F-AA54-77A61EDA77E4}">
      <dsp:nvSpPr>
        <dsp:cNvPr id="0" name=""/>
        <dsp:cNvSpPr/>
      </dsp:nvSpPr>
      <dsp:spPr>
        <a:xfrm>
          <a:off x="6725759" y="0"/>
          <a:ext cx="2203972" cy="486000"/>
        </a:xfrm>
        <a:prstGeom prst="chevron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>
              <a:solidFill>
                <a:schemeClr val="bg1"/>
              </a:solidFill>
            </a:rPr>
            <a:t>OPATŘENÍ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6968759" y="0"/>
        <a:ext cx="1717972" cy="486000"/>
      </dsp:txXfrm>
    </dsp:sp>
    <dsp:sp modelId="{91166A6E-D0E5-4C9D-AD7E-29AFF21EA684}">
      <dsp:nvSpPr>
        <dsp:cNvPr id="0" name=""/>
        <dsp:cNvSpPr/>
      </dsp:nvSpPr>
      <dsp:spPr>
        <a:xfrm>
          <a:off x="6598817" y="561224"/>
          <a:ext cx="1953378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900" kern="1200" dirty="0">
            <a:solidFill>
              <a:schemeClr val="bg1"/>
            </a:solidFill>
          </a:endParaRPr>
        </a:p>
        <a:p>
          <a:pPr marL="266700" lvl="1" indent="-2667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Návrhy, které vzešly z provedené analýzy</a:t>
          </a:r>
          <a:endParaRPr lang="cs-CZ" sz="900" kern="1200" dirty="0">
            <a:solidFill>
              <a:schemeClr val="bg1"/>
            </a:solidFill>
          </a:endParaRPr>
        </a:p>
        <a:p>
          <a:pPr marL="266700" lvl="1" indent="-26670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900" kern="1200" dirty="0" smtClean="0">
              <a:solidFill>
                <a:schemeClr val="bg1"/>
              </a:solidFill>
            </a:rPr>
            <a:t>Opatření jako základ pro projektové záměry a projekty</a:t>
          </a:r>
          <a:endParaRPr lang="cs-CZ" sz="900" kern="1200" dirty="0">
            <a:solidFill>
              <a:schemeClr val="bg1"/>
            </a:solidFill>
          </a:endParaRPr>
        </a:p>
      </dsp:txBody>
      <dsp:txXfrm>
        <a:off x="6598817" y="561224"/>
        <a:ext cx="1953378" cy="121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2883-1DA5-4A16-8BC8-20CEAC6741BA}">
      <dsp:nvSpPr>
        <dsp:cNvPr id="0" name=""/>
        <dsp:cNvSpPr/>
      </dsp:nvSpPr>
      <dsp:spPr>
        <a:xfrm>
          <a:off x="1035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Dotazníkové šetření </a:t>
          </a:r>
          <a:endParaRPr lang="cs-CZ" sz="1050" kern="1200" dirty="0"/>
        </a:p>
      </dsp:txBody>
      <dsp:txXfrm>
        <a:off x="1035" y="70453"/>
        <a:ext cx="1304240" cy="782544"/>
      </dsp:txXfrm>
    </dsp:sp>
    <dsp:sp modelId="{BABB3070-4DA5-4EEC-91DE-15BF11675900}">
      <dsp:nvSpPr>
        <dsp:cNvPr id="0" name=""/>
        <dsp:cNvSpPr/>
      </dsp:nvSpPr>
      <dsp:spPr>
        <a:xfrm>
          <a:off x="1435699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Diskuse s Expertní skupinou obcí Komise Smart Region Jižní Čechy</a:t>
          </a:r>
          <a:endParaRPr lang="cs-CZ" sz="1050" kern="1200" dirty="0"/>
        </a:p>
      </dsp:txBody>
      <dsp:txXfrm>
        <a:off x="1435699" y="70453"/>
        <a:ext cx="1304240" cy="782544"/>
      </dsp:txXfrm>
    </dsp:sp>
    <dsp:sp modelId="{A334D25B-4623-4288-9F11-A20A00168A95}">
      <dsp:nvSpPr>
        <dsp:cNvPr id="0" name=""/>
        <dsp:cNvSpPr/>
      </dsp:nvSpPr>
      <dsp:spPr>
        <a:xfrm>
          <a:off x="2870363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Diskuse se zástupci soukromého, výzkumného a akademického sektoru</a:t>
          </a:r>
          <a:endParaRPr lang="cs-CZ" sz="1050" kern="1200" dirty="0"/>
        </a:p>
      </dsp:txBody>
      <dsp:txXfrm>
        <a:off x="2870363" y="70453"/>
        <a:ext cx="1304240" cy="782544"/>
      </dsp:txXfrm>
    </dsp:sp>
    <dsp:sp modelId="{E53236BD-A40E-4E7E-A49D-45B5215D9C7B}">
      <dsp:nvSpPr>
        <dsp:cNvPr id="0" name=""/>
        <dsp:cNvSpPr/>
      </dsp:nvSpPr>
      <dsp:spPr>
        <a:xfrm>
          <a:off x="4305028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Diskuse s odbory Krajského úřadu Jihočeského kraje</a:t>
          </a:r>
          <a:endParaRPr lang="cs-CZ" sz="1050" kern="1200" dirty="0"/>
        </a:p>
      </dsp:txBody>
      <dsp:txXfrm>
        <a:off x="4305028" y="70453"/>
        <a:ext cx="1304240" cy="782544"/>
      </dsp:txXfrm>
    </dsp:sp>
    <dsp:sp modelId="{25C0EEAA-1E9B-42F3-8AE2-FC553F5A792E}">
      <dsp:nvSpPr>
        <dsp:cNvPr id="0" name=""/>
        <dsp:cNvSpPr/>
      </dsp:nvSpPr>
      <dsp:spPr>
        <a:xfrm>
          <a:off x="5739692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Diskuse se statutárním městem Jihočeského kraje</a:t>
          </a:r>
          <a:endParaRPr lang="cs-CZ" sz="1050" kern="1200" dirty="0"/>
        </a:p>
      </dsp:txBody>
      <dsp:txXfrm>
        <a:off x="5739692" y="70453"/>
        <a:ext cx="1304240" cy="782544"/>
      </dsp:txXfrm>
    </dsp:sp>
    <dsp:sp modelId="{3FE8CE4A-BFDC-4758-B628-024A6D41B181}">
      <dsp:nvSpPr>
        <dsp:cNvPr id="0" name=""/>
        <dsp:cNvSpPr/>
      </dsp:nvSpPr>
      <dsp:spPr>
        <a:xfrm>
          <a:off x="7174356" y="70453"/>
          <a:ext cx="1304240" cy="7825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smtClean="0"/>
            <a:t>Individuální diskuse</a:t>
          </a:r>
          <a:endParaRPr lang="cs-CZ" sz="1050" kern="1200" dirty="0"/>
        </a:p>
      </dsp:txBody>
      <dsp:txXfrm>
        <a:off x="7174356" y="70453"/>
        <a:ext cx="1304240" cy="782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D9CC9-572E-4C1C-B5B8-60D47020E807}">
      <dsp:nvSpPr>
        <dsp:cNvPr id="0" name=""/>
        <dsp:cNvSpPr/>
      </dsp:nvSpPr>
      <dsp:spPr>
        <a:xfrm>
          <a:off x="2724" y="0"/>
          <a:ext cx="1840121" cy="26864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8890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Vize</a:t>
          </a:r>
          <a:endParaRPr lang="cs-CZ" sz="1050" kern="1200" dirty="0"/>
        </a:p>
      </dsp:txBody>
      <dsp:txXfrm>
        <a:off x="2724" y="0"/>
        <a:ext cx="1772959" cy="268648"/>
      </dsp:txXfrm>
    </dsp:sp>
    <dsp:sp modelId="{44C29D6C-B58B-4FB5-9CA3-E389BA07B95B}">
      <dsp:nvSpPr>
        <dsp:cNvPr id="0" name=""/>
        <dsp:cNvSpPr/>
      </dsp:nvSpPr>
      <dsp:spPr>
        <a:xfrm>
          <a:off x="356119" y="0"/>
          <a:ext cx="3389736" cy="2686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92075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Priorita</a:t>
          </a:r>
          <a:endParaRPr lang="cs-CZ" sz="1100" kern="1200" dirty="0"/>
        </a:p>
      </dsp:txBody>
      <dsp:txXfrm>
        <a:off x="490443" y="0"/>
        <a:ext cx="3121088" cy="268648"/>
      </dsp:txXfrm>
    </dsp:sp>
    <dsp:sp modelId="{98831787-6C59-4C1F-A6ED-BA60FED7AE8F}">
      <dsp:nvSpPr>
        <dsp:cNvPr id="0" name=""/>
        <dsp:cNvSpPr/>
      </dsp:nvSpPr>
      <dsp:spPr>
        <a:xfrm>
          <a:off x="2259129" y="0"/>
          <a:ext cx="6224254" cy="2686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182563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Strategické</a:t>
          </a:r>
          <a:r>
            <a:rPr lang="cs-CZ" sz="1200" kern="1200" dirty="0" smtClean="0"/>
            <a:t> </a:t>
          </a:r>
          <a:r>
            <a:rPr lang="cs-CZ" sz="1100" kern="1200" dirty="0" smtClean="0"/>
            <a:t>osy</a:t>
          </a:r>
          <a:endParaRPr lang="cs-CZ" sz="1200" kern="1200" dirty="0"/>
        </a:p>
      </dsp:txBody>
      <dsp:txXfrm>
        <a:off x="2393453" y="0"/>
        <a:ext cx="5955606" cy="26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01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Varianty realizátorů projektů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baseline="0" dirty="0" smtClean="0"/>
              <a:t>KÚ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baseline="0" dirty="0" smtClean="0"/>
              <a:t>Instituce založené a zřizované JčK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baseline="0" dirty="0" smtClean="0"/>
              <a:t>3.subjekt</a:t>
            </a:r>
            <a:endParaRPr lang="cs-CZ" dirty="0" smtClean="0"/>
          </a:p>
        </p:txBody>
      </p:sp>
      <p:sp>
        <p:nvSpPr>
          <p:cNvPr id="902" name="Google Shape;90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1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75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3" name="Google Shape;101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92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Grey">
  <p:cSld name="Title Slide 1 Gre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6072188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3429000"/>
            <a:ext cx="6072188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072187" y="0"/>
            <a:ext cx="3071813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332184" y="428625"/>
            <a:ext cx="5563791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4107942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 Grey">
  <p:cSld name="Title Slide Lines 3 Grey">
    <p:bg>
      <p:bgPr>
        <a:solidFill>
          <a:srgbClr val="46464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7086600" y="0"/>
            <a:ext cx="20574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3" name="Google Shape;83;p1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332184" y="428626"/>
            <a:ext cx="5563791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332185" y="339471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Orange">
  <p:cSld name="Title Slide Logo Shape Oran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0" y="1"/>
            <a:ext cx="6685577" cy="6858001"/>
            <a:chOff x="0" y="0"/>
            <a:chExt cx="8914102" cy="6858001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332185" y="1003611"/>
            <a:ext cx="394398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394398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0" y="1"/>
            <a:ext cx="6685577" cy="6858001"/>
            <a:chOff x="0" y="0"/>
            <a:chExt cx="8914102" cy="6858001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332185" y="1003611"/>
            <a:ext cx="394398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394398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Grey">
  <p:cSld name="Title Slide Logo Shape Gre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5"/>
          <p:cNvGrpSpPr/>
          <p:nvPr/>
        </p:nvGrpSpPr>
        <p:grpSpPr>
          <a:xfrm>
            <a:off x="0" y="1"/>
            <a:ext cx="6685577" cy="6858001"/>
            <a:chOff x="0" y="0"/>
            <a:chExt cx="8914102" cy="6858001"/>
          </a:xfrm>
        </p:grpSpPr>
        <p:sp>
          <p:nvSpPr>
            <p:cNvPr id="101" name="Google Shape;101;p15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332185" y="1009185"/>
            <a:ext cx="394398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394398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Split">
  <p:cSld name="Title Slide Spli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4000500" y="0"/>
            <a:ext cx="51435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332185" y="750888"/>
            <a:ext cx="350639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332185" y="3959352"/>
            <a:ext cx="350639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713560" y="2103439"/>
            <a:ext cx="3702494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332185" y="0"/>
            <a:ext cx="32587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">
  <p:cSld name="Section Header Red">
    <p:bg>
      <p:bgPr>
        <a:solidFill>
          <a:srgbClr val="E0301E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713560" y="2103439"/>
            <a:ext cx="3702494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332185" y="0"/>
            <a:ext cx="32587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">
  <p:cSld name="Section Header Grey">
    <p:bg>
      <p:bgPr>
        <a:solidFill>
          <a:srgbClr val="46464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713560" y="2103439"/>
            <a:ext cx="3702494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332185" y="0"/>
            <a:ext cx="32587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Section Header Red Manual">
    <p:bg>
      <p:bgPr>
        <a:solidFill>
          <a:srgbClr val="E0301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32185" y="428625"/>
            <a:ext cx="103084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0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Section Header Grey Manual">
    <p:bg>
      <p:bgPr>
        <a:solidFill>
          <a:srgbClr val="46464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32185" y="428625"/>
            <a:ext cx="103084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0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Dark Grey">
  <p:cSld name="Title Slide 1 Dark Gre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6072188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29000"/>
            <a:ext cx="6072188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6072187" y="0"/>
            <a:ext cx="3071813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332184" y="428625"/>
            <a:ext cx="5563791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Full">
  <p:cSld name="Quote 1 Image Full">
    <p:bg>
      <p:bgPr>
        <a:solidFill>
          <a:srgbClr val="DEDEDE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3429000" cy="45720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19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332185" y="1623703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Orange">
  <p:cSld name="Quote 1 Image Orange">
    <p:bg>
      <p:bgPr>
        <a:solidFill>
          <a:srgbClr val="D04A0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32185" y="1714500"/>
            <a:ext cx="3974545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332185" y="687001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9" name="Google Shape;139;p25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Image">
  <p:cSld name="Quote 1 Imag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32185" y="1714500"/>
            <a:ext cx="3974545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332185" y="687001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Orange">
  <p:cSld name="Quote 2 Orange">
    <p:bg>
      <p:bgPr>
        <a:solidFill>
          <a:srgbClr val="D04A0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32185" y="2274570"/>
            <a:ext cx="7155275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332185" y="1362959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9" name="Google Shape;149;p27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ed">
  <p:cSld name="Quote 2 Red">
    <p:bg>
      <p:bgPr>
        <a:solidFill>
          <a:srgbClr val="E0301E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32185" y="2274570"/>
            <a:ext cx="7155275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/>
          <p:nvPr/>
        </p:nvSpPr>
        <p:spPr>
          <a:xfrm>
            <a:off x="332185" y="1362959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4" name="Google Shape;154;p28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ose">
  <p:cSld name="Quote 2 Rose">
    <p:bg>
      <p:bgPr>
        <a:solidFill>
          <a:srgbClr val="D9395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32185" y="2274570"/>
            <a:ext cx="7155275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/>
          <p:nvPr/>
        </p:nvSpPr>
        <p:spPr>
          <a:xfrm>
            <a:off x="332185" y="1362959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9" name="Google Shape;159;p29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Grey">
  <p:cSld name="Quote 2 Grey">
    <p:bg>
      <p:bgPr>
        <a:solidFill>
          <a:srgbClr val="46464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32185" y="2274570"/>
            <a:ext cx="7155275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0"/>
          <p:cNvSpPr/>
          <p:nvPr/>
        </p:nvSpPr>
        <p:spPr>
          <a:xfrm>
            <a:off x="332185" y="1362959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4" name="Google Shape;164;p30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332185" y="2274570"/>
            <a:ext cx="7155275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28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/>
          <p:nvPr/>
        </p:nvSpPr>
        <p:spPr>
          <a:xfrm>
            <a:off x="332185" y="1362959"/>
            <a:ext cx="653654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 dirty="0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332185" y="2103120"/>
            <a:ext cx="5563790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Přímá spojnice 2"/>
          <p:cNvCxnSpPr>
            <a:stCxn id="170" idx="1"/>
            <a:endCxn id="170" idx="3"/>
          </p:cNvCxnSpPr>
          <p:nvPr userDrawn="1"/>
        </p:nvCxnSpPr>
        <p:spPr>
          <a:xfrm>
            <a:off x="332185" y="1125638"/>
            <a:ext cx="847963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ubtitle">
  <p:cSld name="Title and Content - Sub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556379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Google Shape;177;p33"/>
          <p:cNvSpPr txBox="1">
            <a:spLocks noGrp="1"/>
          </p:cNvSpPr>
          <p:nvPr>
            <p:ph type="subTitle" idx="2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bg>
      <p:bgPr>
        <a:solidFill>
          <a:srgbClr val="464646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332184" y="428625"/>
            <a:ext cx="5563791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332185" y="374904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2"/>
            <a:ext cx="1227582" cy="135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332185" y="2103439"/>
            <a:ext cx="4105275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2"/>
          </p:nvPr>
        </p:nvSpPr>
        <p:spPr>
          <a:xfrm>
            <a:off x="4706541" y="2103438"/>
            <a:ext cx="41052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2"/>
          </p:nvPr>
        </p:nvSpPr>
        <p:spPr>
          <a:xfrm>
            <a:off x="3249216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3"/>
          </p:nvPr>
        </p:nvSpPr>
        <p:spPr>
          <a:xfrm>
            <a:off x="6165057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2"/>
          </p:nvPr>
        </p:nvSpPr>
        <p:spPr>
          <a:xfrm>
            <a:off x="2520460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body" idx="3"/>
          </p:nvPr>
        </p:nvSpPr>
        <p:spPr>
          <a:xfrm>
            <a:off x="4706541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4"/>
          </p:nvPr>
        </p:nvSpPr>
        <p:spPr>
          <a:xfrm>
            <a:off x="6892622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>
  <p:cSld name="Five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2"/>
          </p:nvPr>
        </p:nvSpPr>
        <p:spPr>
          <a:xfrm>
            <a:off x="2082784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3"/>
          </p:nvPr>
        </p:nvSpPr>
        <p:spPr>
          <a:xfrm>
            <a:off x="3833383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4"/>
          </p:nvPr>
        </p:nvSpPr>
        <p:spPr>
          <a:xfrm>
            <a:off x="5583982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5"/>
          </p:nvPr>
        </p:nvSpPr>
        <p:spPr>
          <a:xfrm>
            <a:off x="7334582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">
  <p:cSld name="Section Header Rose">
    <p:bg>
      <p:bgPr>
        <a:solidFill>
          <a:srgbClr val="D9395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3713560" y="2103439"/>
            <a:ext cx="3702494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1"/>
          </p:nvPr>
        </p:nvSpPr>
        <p:spPr>
          <a:xfrm>
            <a:off x="332185" y="0"/>
            <a:ext cx="32587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48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332185" y="2103439"/>
            <a:ext cx="3988355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398835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Three Image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/>
          <p:nvPr/>
        </p:nvSpPr>
        <p:spPr>
          <a:xfrm>
            <a:off x="332184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3248620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2"/>
          <p:cNvSpPr/>
          <p:nvPr/>
        </p:nvSpPr>
        <p:spPr>
          <a:xfrm>
            <a:off x="6165057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2"/>
          <p:cNvSpPr txBox="1">
            <a:spLocks noGrp="1"/>
          </p:cNvSpPr>
          <p:nvPr>
            <p:ph type="body" idx="1"/>
          </p:nvPr>
        </p:nvSpPr>
        <p:spPr>
          <a:xfrm>
            <a:off x="332185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2"/>
          </p:nvPr>
        </p:nvSpPr>
        <p:spPr>
          <a:xfrm>
            <a:off x="3248621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3"/>
          </p:nvPr>
        </p:nvSpPr>
        <p:spPr>
          <a:xfrm>
            <a:off x="6165057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Přímá spojnice 3"/>
          <p:cNvCxnSpPr/>
          <p:nvPr userDrawn="1"/>
        </p:nvCxnSpPr>
        <p:spPr>
          <a:xfrm>
            <a:off x="332185" y="1125638"/>
            <a:ext cx="847963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>
            <a:spLocks noGrp="1"/>
          </p:cNvSpPr>
          <p:nvPr>
            <p:ph type="body" idx="1"/>
          </p:nvPr>
        </p:nvSpPr>
        <p:spPr>
          <a:xfrm>
            <a:off x="332186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6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1" name="Google Shape;251;p46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hart Dark">
  <p:cSld name="Title and Chart Dark">
    <p:bg>
      <p:bgPr>
        <a:solidFill>
          <a:srgbClr val="464646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5" name="Google Shape;255;p47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White">
  <p:cSld name="Title Slide All White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332184" y="428625"/>
            <a:ext cx="5563791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332185" y="374904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hart Dark">
  <p:cSld name="One Column Chart Dark">
    <p:bg>
      <p:bgPr>
        <a:solidFill>
          <a:srgbClr val="464646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>
            <a:spLocks noGrp="1"/>
          </p:cNvSpPr>
          <p:nvPr>
            <p:ph type="body" idx="1"/>
          </p:nvPr>
        </p:nvSpPr>
        <p:spPr>
          <a:xfrm>
            <a:off x="332186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49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4" name="Google Shape;264;p49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>
  <p:cSld name="Four Text Boxes for Icon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>
            <a:spLocks noGrp="1"/>
          </p:cNvSpPr>
          <p:nvPr>
            <p:ph type="body" idx="1"/>
          </p:nvPr>
        </p:nvSpPr>
        <p:spPr>
          <a:xfrm>
            <a:off x="332185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50"/>
          <p:cNvSpPr txBox="1">
            <a:spLocks noGrp="1"/>
          </p:cNvSpPr>
          <p:nvPr>
            <p:ph type="body" idx="2"/>
          </p:nvPr>
        </p:nvSpPr>
        <p:spPr>
          <a:xfrm>
            <a:off x="2519729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50"/>
          <p:cNvSpPr txBox="1">
            <a:spLocks noGrp="1"/>
          </p:cNvSpPr>
          <p:nvPr>
            <p:ph type="body" idx="3"/>
          </p:nvPr>
        </p:nvSpPr>
        <p:spPr>
          <a:xfrm>
            <a:off x="4707272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body" idx="4"/>
          </p:nvPr>
        </p:nvSpPr>
        <p:spPr>
          <a:xfrm>
            <a:off x="6894816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>
  <p:cSld name="Four Team Image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/>
          <p:nvPr/>
        </p:nvSpPr>
        <p:spPr>
          <a:xfrm>
            <a:off x="332184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1"/>
          <p:cNvSpPr/>
          <p:nvPr/>
        </p:nvSpPr>
        <p:spPr>
          <a:xfrm>
            <a:off x="2519728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1"/>
          <p:cNvSpPr/>
          <p:nvPr/>
        </p:nvSpPr>
        <p:spPr>
          <a:xfrm>
            <a:off x="4707272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1"/>
          <p:cNvSpPr/>
          <p:nvPr/>
        </p:nvSpPr>
        <p:spPr>
          <a:xfrm>
            <a:off x="6894816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332184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2"/>
          </p:nvPr>
        </p:nvSpPr>
        <p:spPr>
          <a:xfrm>
            <a:off x="2519729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body" idx="3"/>
          </p:nvPr>
        </p:nvSpPr>
        <p:spPr>
          <a:xfrm>
            <a:off x="4707272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body" idx="4"/>
          </p:nvPr>
        </p:nvSpPr>
        <p:spPr>
          <a:xfrm>
            <a:off x="6894816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bg>
      <p:bgPr>
        <a:solidFill>
          <a:srgbClr val="46464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/>
          <p:nvPr/>
        </p:nvSpPr>
        <p:spPr>
          <a:xfrm>
            <a:off x="0" y="4940854"/>
            <a:ext cx="9144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3"/>
          <p:cNvSpPr txBox="1">
            <a:spLocks noGrp="1"/>
          </p:cNvSpPr>
          <p:nvPr>
            <p:ph type="ctrTitle"/>
          </p:nvPr>
        </p:nvSpPr>
        <p:spPr>
          <a:xfrm>
            <a:off x="332186" y="428625"/>
            <a:ext cx="4105274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Georgia"/>
              <a:buNone/>
              <a:defRPr sz="43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3" name="Google Shape;293;p53"/>
          <p:cNvSpPr/>
          <p:nvPr/>
        </p:nvSpPr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1"/>
          </p:nvPr>
        </p:nvSpPr>
        <p:spPr>
          <a:xfrm>
            <a:off x="332184" y="5259600"/>
            <a:ext cx="8479632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3"/>
          <p:cNvSpPr/>
          <p:nvPr/>
        </p:nvSpPr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3"/>
          <p:cNvSpPr txBox="1"/>
          <p:nvPr/>
        </p:nvSpPr>
        <p:spPr>
          <a:xfrm>
            <a:off x="332185" y="4400549"/>
            <a:ext cx="4105274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ose">
  <p:cSld name="Title Slide Logo Shape Ros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54"/>
          <p:cNvGrpSpPr/>
          <p:nvPr/>
        </p:nvGrpSpPr>
        <p:grpSpPr>
          <a:xfrm>
            <a:off x="0" y="1"/>
            <a:ext cx="6685577" cy="6858001"/>
            <a:chOff x="0" y="0"/>
            <a:chExt cx="8914102" cy="6858001"/>
          </a:xfrm>
        </p:grpSpPr>
        <p:sp>
          <p:nvSpPr>
            <p:cNvPr id="299" name="Google Shape;299;p54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54"/>
          <p:cNvSpPr txBox="1">
            <a:spLocks noGrp="1"/>
          </p:cNvSpPr>
          <p:nvPr>
            <p:ph type="ctrTitle"/>
          </p:nvPr>
        </p:nvSpPr>
        <p:spPr>
          <a:xfrm>
            <a:off x="332185" y="1009185"/>
            <a:ext cx="394398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subTitle" idx="1"/>
          </p:nvPr>
        </p:nvSpPr>
        <p:spPr>
          <a:xfrm>
            <a:off x="332186" y="3749040"/>
            <a:ext cx="394398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8479631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55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7" name="Google Shape;307;p55"/>
          <p:cNvSpPr txBox="1">
            <a:spLocks noGrp="1"/>
          </p:cNvSpPr>
          <p:nvPr>
            <p:ph type="subTitle" idx="2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6"/>
          <p:cNvSpPr txBox="1">
            <a:spLocks noGrp="1"/>
          </p:cNvSpPr>
          <p:nvPr>
            <p:ph type="body" idx="1"/>
          </p:nvPr>
        </p:nvSpPr>
        <p:spPr>
          <a:xfrm>
            <a:off x="332186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2" name="Google Shape;312;p56"/>
          <p:cNvSpPr txBox="1">
            <a:spLocks noGrp="1"/>
          </p:cNvSpPr>
          <p:nvPr>
            <p:ph type="subTitle" idx="2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ubtitle">
  <p:cSld name="Two Content - Subtit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>
            <a:spLocks noGrp="1"/>
          </p:cNvSpPr>
          <p:nvPr>
            <p:ph type="body" idx="1"/>
          </p:nvPr>
        </p:nvSpPr>
        <p:spPr>
          <a:xfrm>
            <a:off x="332185" y="2103439"/>
            <a:ext cx="4105275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57"/>
          <p:cNvSpPr txBox="1">
            <a:spLocks noGrp="1"/>
          </p:cNvSpPr>
          <p:nvPr>
            <p:ph type="body" idx="2"/>
          </p:nvPr>
        </p:nvSpPr>
        <p:spPr>
          <a:xfrm>
            <a:off x="4706542" y="2103438"/>
            <a:ext cx="4105274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8" name="Google Shape;318;p57"/>
          <p:cNvSpPr txBox="1">
            <a:spLocks noGrp="1"/>
          </p:cNvSpPr>
          <p:nvPr>
            <p:ph type="subTitle" idx="3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- Subtitle">
  <p:cSld name="Content and Image - Subtitl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8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398835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398835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4" name="Google Shape;324;p58"/>
          <p:cNvSpPr txBox="1">
            <a:spLocks noGrp="1"/>
          </p:cNvSpPr>
          <p:nvPr>
            <p:ph type="subTitle" idx="2"/>
          </p:nvPr>
        </p:nvSpPr>
        <p:spPr>
          <a:xfrm>
            <a:off x="332184" y="933433"/>
            <a:ext cx="398835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Subtitle">
  <p:cSld name="Three Content - Subtitl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>
            <a:spLocks noGrp="1"/>
          </p:cNvSpPr>
          <p:nvPr>
            <p:ph type="body" idx="1"/>
          </p:nvPr>
        </p:nvSpPr>
        <p:spPr>
          <a:xfrm>
            <a:off x="332185" y="2103439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body" idx="2"/>
          </p:nvPr>
        </p:nvSpPr>
        <p:spPr>
          <a:xfrm>
            <a:off x="3249216" y="2103439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59"/>
          <p:cNvSpPr txBox="1">
            <a:spLocks noGrp="1"/>
          </p:cNvSpPr>
          <p:nvPr>
            <p:ph type="body" idx="3"/>
          </p:nvPr>
        </p:nvSpPr>
        <p:spPr>
          <a:xfrm>
            <a:off x="6165057" y="2103439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31" name="Google Shape;331;p59"/>
          <p:cNvSpPr txBox="1">
            <a:spLocks noGrp="1"/>
          </p:cNvSpPr>
          <p:nvPr>
            <p:ph type="subTitle" idx="4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4572000" y="0"/>
            <a:ext cx="4572000" cy="457581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0" y="0"/>
            <a:ext cx="4572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0" y="4575812"/>
            <a:ext cx="4572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332185" y="428625"/>
            <a:ext cx="410527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332185" y="5101594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3303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- Subtitle">
  <p:cSld name="Four Content - Sub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2"/>
          </p:nvPr>
        </p:nvSpPr>
        <p:spPr>
          <a:xfrm>
            <a:off x="2520460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60"/>
          <p:cNvSpPr txBox="1">
            <a:spLocks noGrp="1"/>
          </p:cNvSpPr>
          <p:nvPr>
            <p:ph type="body" idx="3"/>
          </p:nvPr>
        </p:nvSpPr>
        <p:spPr>
          <a:xfrm>
            <a:off x="4706541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60"/>
          <p:cNvSpPr txBox="1">
            <a:spLocks noGrp="1"/>
          </p:cNvSpPr>
          <p:nvPr>
            <p:ph type="body" idx="4"/>
          </p:nvPr>
        </p:nvSpPr>
        <p:spPr>
          <a:xfrm>
            <a:off x="6892622" y="2103438"/>
            <a:ext cx="1917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39" name="Google Shape;339;p60"/>
          <p:cNvSpPr txBox="1">
            <a:spLocks noGrp="1"/>
          </p:cNvSpPr>
          <p:nvPr>
            <p:ph type="subTitle" idx="5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 - Subtitle">
  <p:cSld name="Five Content - Subtitl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2"/>
          </p:nvPr>
        </p:nvSpPr>
        <p:spPr>
          <a:xfrm>
            <a:off x="2082784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3"/>
          </p:nvPr>
        </p:nvSpPr>
        <p:spPr>
          <a:xfrm>
            <a:off x="3833383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body" idx="4"/>
          </p:nvPr>
        </p:nvSpPr>
        <p:spPr>
          <a:xfrm>
            <a:off x="5583982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body" idx="5"/>
          </p:nvPr>
        </p:nvSpPr>
        <p:spPr>
          <a:xfrm>
            <a:off x="7334582" y="2103438"/>
            <a:ext cx="14796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47" name="Google Shape;347;p61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8" name="Google Shape;348;p61"/>
          <p:cNvSpPr txBox="1">
            <a:spLocks noGrp="1"/>
          </p:cNvSpPr>
          <p:nvPr>
            <p:ph type="subTitle" idx="6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- Subtitle">
  <p:cSld name="Three Images - Subtitl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2"/>
          <p:cNvSpPr/>
          <p:nvPr/>
        </p:nvSpPr>
        <p:spPr>
          <a:xfrm>
            <a:off x="332184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2"/>
          <p:cNvSpPr/>
          <p:nvPr/>
        </p:nvSpPr>
        <p:spPr>
          <a:xfrm>
            <a:off x="3248620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2"/>
          <p:cNvSpPr/>
          <p:nvPr/>
        </p:nvSpPr>
        <p:spPr>
          <a:xfrm>
            <a:off x="6165057" y="2100263"/>
            <a:ext cx="2646760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2"/>
          <p:cNvSpPr txBox="1">
            <a:spLocks noGrp="1"/>
          </p:cNvSpPr>
          <p:nvPr>
            <p:ph type="body" idx="1"/>
          </p:nvPr>
        </p:nvSpPr>
        <p:spPr>
          <a:xfrm>
            <a:off x="332185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2"/>
          </p:nvPr>
        </p:nvSpPr>
        <p:spPr>
          <a:xfrm>
            <a:off x="3248621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62"/>
          <p:cNvSpPr txBox="1">
            <a:spLocks noGrp="1"/>
          </p:cNvSpPr>
          <p:nvPr>
            <p:ph type="body" idx="3"/>
          </p:nvPr>
        </p:nvSpPr>
        <p:spPr>
          <a:xfrm>
            <a:off x="6165057" y="5280026"/>
            <a:ext cx="26467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8" name="Google Shape;358;p62"/>
          <p:cNvSpPr txBox="1">
            <a:spLocks noGrp="1"/>
          </p:cNvSpPr>
          <p:nvPr>
            <p:ph type="subTitle" idx="4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 - Subtitle">
  <p:cSld name="Four Text Boxes for Icons - Subtitl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>
            <a:spLocks noGrp="1"/>
          </p:cNvSpPr>
          <p:nvPr>
            <p:ph type="body" idx="1"/>
          </p:nvPr>
        </p:nvSpPr>
        <p:spPr>
          <a:xfrm>
            <a:off x="332185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body" idx="2"/>
          </p:nvPr>
        </p:nvSpPr>
        <p:spPr>
          <a:xfrm>
            <a:off x="2518649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body" idx="3"/>
          </p:nvPr>
        </p:nvSpPr>
        <p:spPr>
          <a:xfrm>
            <a:off x="4705112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4"/>
          </p:nvPr>
        </p:nvSpPr>
        <p:spPr>
          <a:xfrm>
            <a:off x="6891575" y="3429000"/>
            <a:ext cx="192024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6" name="Google Shape;366;p63"/>
          <p:cNvSpPr txBox="1">
            <a:spLocks noGrp="1"/>
          </p:cNvSpPr>
          <p:nvPr>
            <p:ph type="subTitle" idx="5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 - Subtitle">
  <p:cSld name="Four Team Images - Subtitle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/>
          <p:nvPr/>
        </p:nvSpPr>
        <p:spPr>
          <a:xfrm>
            <a:off x="332184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4"/>
          <p:cNvSpPr/>
          <p:nvPr/>
        </p:nvSpPr>
        <p:spPr>
          <a:xfrm>
            <a:off x="2519728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4"/>
          <p:cNvSpPr/>
          <p:nvPr/>
        </p:nvSpPr>
        <p:spPr>
          <a:xfrm>
            <a:off x="4707272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4"/>
          <p:cNvSpPr/>
          <p:nvPr/>
        </p:nvSpPr>
        <p:spPr>
          <a:xfrm>
            <a:off x="6894816" y="2100264"/>
            <a:ext cx="99441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4"/>
          <p:cNvSpPr txBox="1">
            <a:spLocks noGrp="1"/>
          </p:cNvSpPr>
          <p:nvPr>
            <p:ph type="body" idx="1"/>
          </p:nvPr>
        </p:nvSpPr>
        <p:spPr>
          <a:xfrm>
            <a:off x="332184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64"/>
          <p:cNvSpPr txBox="1">
            <a:spLocks noGrp="1"/>
          </p:cNvSpPr>
          <p:nvPr>
            <p:ph type="body" idx="2"/>
          </p:nvPr>
        </p:nvSpPr>
        <p:spPr>
          <a:xfrm>
            <a:off x="2518648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64"/>
          <p:cNvSpPr txBox="1">
            <a:spLocks noGrp="1"/>
          </p:cNvSpPr>
          <p:nvPr>
            <p:ph type="body" idx="3"/>
          </p:nvPr>
        </p:nvSpPr>
        <p:spPr>
          <a:xfrm>
            <a:off x="4705112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body" idx="4"/>
          </p:nvPr>
        </p:nvSpPr>
        <p:spPr>
          <a:xfrm>
            <a:off x="6891575" y="3657600"/>
            <a:ext cx="192024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64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7" name="Google Shape;377;p64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8" name="Google Shape;378;p64"/>
          <p:cNvSpPr txBox="1">
            <a:spLocks noGrp="1"/>
          </p:cNvSpPr>
          <p:nvPr>
            <p:ph type="subTitle" idx="5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 - Subtitle">
  <p:cSld name="One Column Chart - Subtitle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>
            <a:spLocks noGrp="1"/>
          </p:cNvSpPr>
          <p:nvPr>
            <p:ph type="body" idx="1"/>
          </p:nvPr>
        </p:nvSpPr>
        <p:spPr>
          <a:xfrm>
            <a:off x="332186" y="2103438"/>
            <a:ext cx="2646759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65"/>
          <p:cNvSpPr txBox="1">
            <a:spLocks noGrp="1"/>
          </p:cNvSpPr>
          <p:nvPr>
            <p:ph type="title"/>
          </p:nvPr>
        </p:nvSpPr>
        <p:spPr>
          <a:xfrm>
            <a:off x="332185" y="430514"/>
            <a:ext cx="8479631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2" name="Google Shape;382;p65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3" name="Google Shape;383;p65"/>
          <p:cNvSpPr txBox="1">
            <a:spLocks noGrp="1"/>
          </p:cNvSpPr>
          <p:nvPr>
            <p:ph type="subTitle" idx="2"/>
          </p:nvPr>
        </p:nvSpPr>
        <p:spPr>
          <a:xfrm>
            <a:off x="332184" y="933433"/>
            <a:ext cx="8479632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Manual">
  <p:cSld name="Section Header Rose Manual">
    <p:bg>
      <p:bgPr>
        <a:solidFill>
          <a:srgbClr val="D93954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6"/>
          <p:cNvSpPr txBox="1">
            <a:spLocks noGrp="1"/>
          </p:cNvSpPr>
          <p:nvPr>
            <p:ph type="title"/>
          </p:nvPr>
        </p:nvSpPr>
        <p:spPr>
          <a:xfrm>
            <a:off x="332185" y="428625"/>
            <a:ext cx="103084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0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4572001" y="0"/>
            <a:ext cx="457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4572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4572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185" y="428625"/>
            <a:ext cx="4105275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185" y="3749040"/>
            <a:ext cx="4105275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38854" y="5330953"/>
            <a:ext cx="1227582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3429000"/>
            <a:ext cx="4572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ctrTitle"/>
          </p:nvPr>
        </p:nvSpPr>
        <p:spPr>
          <a:xfrm>
            <a:off x="332185" y="428625"/>
            <a:ext cx="410527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375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"/>
          </p:nvPr>
        </p:nvSpPr>
        <p:spPr>
          <a:xfrm>
            <a:off x="332185" y="374904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854" y="5330953"/>
            <a:ext cx="1227582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grpSp>
          <p:nvGrpSpPr>
            <p:cNvPr id="61" name="Google Shape;61;p9"/>
            <p:cNvGrpSpPr/>
            <p:nvPr/>
          </p:nvGrpSpPr>
          <p:grpSpPr>
            <a:xfrm>
              <a:off x="0" y="0"/>
              <a:ext cx="12192000" cy="6858000"/>
              <a:chOff x="152400" y="152400"/>
              <a:chExt cx="12196764" cy="6862763"/>
            </a:xfrm>
          </p:grpSpPr>
          <p:sp>
            <p:nvSpPr>
              <p:cNvPr id="62" name="Google Shape;62;p9"/>
              <p:cNvSpPr/>
              <p:nvPr/>
            </p:nvSpPr>
            <p:spPr>
              <a:xfrm>
                <a:off x="152400" y="3775075"/>
                <a:ext cx="9142413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63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9"/>
              <p:cNvSpPr/>
              <p:nvPr/>
            </p:nvSpPr>
            <p:spPr>
              <a:xfrm>
                <a:off x="152400" y="152400"/>
                <a:ext cx="12196764" cy="6862763"/>
              </a:xfrm>
              <a:custGeom>
                <a:avLst/>
                <a:gdLst/>
                <a:ahLst/>
                <a:cxnLst/>
                <a:rect l="l" t="t" r="r" b="b"/>
                <a:pathLst>
                  <a:path w="25599" h="14399" extrusionOk="0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4" name="Google Shape;64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32186" y="3713607"/>
            <a:ext cx="4105274" cy="5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332185" y="428623"/>
            <a:ext cx="556379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3375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2">
  <p:cSld name="Title Slide Lines 2">
    <p:bg>
      <p:bgPr>
        <a:solidFill>
          <a:srgbClr val="DEDEDE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0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9" name="Google Shape;69;p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332185" y="3713608"/>
            <a:ext cx="4105275" cy="59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332185" y="428623"/>
            <a:ext cx="556379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337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">
  <p:cSld name="Title Slide Lines 3">
    <p:bg>
      <p:bgPr>
        <a:solidFill>
          <a:srgbClr val="D04A0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7086600" y="0"/>
            <a:ext cx="20574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1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6" name="Google Shape;76;p1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" name="Google Shape;77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332184" y="428626"/>
            <a:ext cx="5563791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332185" y="3394710"/>
            <a:ext cx="4105275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2185" y="432001"/>
            <a:ext cx="8479631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32185" y="2103438"/>
            <a:ext cx="8479631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1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32185" y="635508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63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Strategický</a:t>
            </a:r>
            <a:r>
              <a:rPr lang="cs-CZ" sz="563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plán rozvoje Smart Regionu Jihočeského kraje  I  České Budějovice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6163866" y="635508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63" b="0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4. prosince</a:t>
            </a:r>
            <a:r>
              <a:rPr lang="cs-CZ" sz="563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2019</a:t>
            </a:r>
            <a:endParaRPr sz="1050" dirty="0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1" r:id="rId30"/>
    <p:sldLayoutId id="2147483682" r:id="rId31"/>
    <p:sldLayoutId id="2147483683" r:id="rId32"/>
    <p:sldLayoutId id="2147483684" r:id="rId33"/>
    <p:sldLayoutId id="2147483686" r:id="rId34"/>
    <p:sldLayoutId id="2147483687" r:id="rId35"/>
    <p:sldLayoutId id="2147483688" r:id="rId36"/>
    <p:sldLayoutId id="2147483689" r:id="rId37"/>
    <p:sldLayoutId id="2147483692" r:id="rId38"/>
    <p:sldLayoutId id="2147483693" r:id="rId39"/>
    <p:sldLayoutId id="2147483695" r:id="rId40"/>
    <p:sldLayoutId id="2147483696" r:id="rId41"/>
    <p:sldLayoutId id="2147483697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712" r:id="rId56"/>
    <p:sldLayoutId id="2147483713" r:id="rId57"/>
    <p:sldLayoutId id="2147483715" r:id="rId58"/>
  </p:sldLayoutIdLst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09" userDrawn="1">
          <p15:clr>
            <a:srgbClr val="F26B43"/>
          </p15:clr>
        </p15:guide>
        <p15:guide id="3" pos="5551" userDrawn="1">
          <p15:clr>
            <a:srgbClr val="F26B43"/>
          </p15:clr>
        </p15:guide>
        <p15:guide id="4" pos="2965" userDrawn="1">
          <p15:clr>
            <a:srgbClr val="F26B43"/>
          </p15:clr>
        </p15:guide>
        <p15:guide id="5" pos="2795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pos="2045" userDrawn="1">
          <p15:clr>
            <a:srgbClr val="F26B43"/>
          </p15:clr>
        </p15:guide>
        <p15:guide id="8" pos="1877" userDrawn="1">
          <p15:clr>
            <a:srgbClr val="F26B43"/>
          </p15:clr>
        </p15:guide>
        <p15:guide id="9" pos="3714" userDrawn="1">
          <p15:clr>
            <a:srgbClr val="F26B43"/>
          </p15:clr>
        </p15:guide>
        <p15:guide id="10" pos="3883" userDrawn="1">
          <p15:clr>
            <a:srgbClr val="F26B43"/>
          </p15:clr>
        </p15:guide>
        <p15:guide id="11" orient="horz" pos="2160" userDrawn="1">
          <p15:clr>
            <a:srgbClr val="F26B43"/>
          </p15:clr>
        </p15:guide>
        <p15:guide id="12" orient="horz" pos="1325" userDrawn="1">
          <p15:clr>
            <a:srgbClr val="F26B43"/>
          </p15:clr>
        </p15:guide>
        <p15:guide id="13" orient="horz" pos="1146" userDrawn="1">
          <p15:clr>
            <a:srgbClr val="F26B43"/>
          </p15:clr>
        </p15:guide>
        <p15:guide id="14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aclav.kozeny@pwc.com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pruchal@kraj-jihocesky.cz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hyperlink" Target="mailto:radovan.polansky@simac.cz" TargetMode="External"/><Relationship Id="rId4" Type="http://schemas.openxmlformats.org/officeDocument/2006/relationships/hyperlink" Target="mailto:marketa.neumanova@pw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3510437"/>
            <a:ext cx="4571999" cy="1098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6" name="Obdélník 5"/>
          <p:cNvSpPr/>
          <p:nvPr/>
        </p:nvSpPr>
        <p:spPr>
          <a:xfrm>
            <a:off x="-1" y="-1"/>
            <a:ext cx="4572000" cy="3510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85" y="1178719"/>
            <a:ext cx="4105275" cy="201025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GB" dirty="0" err="1"/>
              <a:t>Strategický</a:t>
            </a:r>
            <a:r>
              <a:rPr lang="en-GB" dirty="0"/>
              <a:t> </a:t>
            </a:r>
            <a:r>
              <a:rPr lang="en-GB" dirty="0" err="1"/>
              <a:t>plán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Smart </a:t>
            </a:r>
            <a:r>
              <a:rPr lang="en-GB" dirty="0" err="1"/>
              <a:t>Regionu</a:t>
            </a:r>
            <a:r>
              <a:rPr lang="en-GB" dirty="0"/>
              <a:t> </a:t>
            </a:r>
            <a:r>
              <a:rPr lang="en-GB" dirty="0" err="1"/>
              <a:t>Jihočeského</a:t>
            </a:r>
            <a:r>
              <a:rPr lang="en-GB" dirty="0"/>
              <a:t> </a:t>
            </a:r>
            <a:r>
              <a:rPr lang="en-GB" dirty="0" err="1"/>
              <a:t>kraje</a:t>
            </a:r>
            <a:r>
              <a:rPr lang="en-GB" dirty="0"/>
              <a:t>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1BFC612-C6F8-4F42-9395-E4AC23C0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9" y="3510437"/>
            <a:ext cx="4361980" cy="1098188"/>
          </a:xfrm>
        </p:spPr>
        <p:txBody>
          <a:bodyPr/>
          <a:lstStyle/>
          <a:p>
            <a:r>
              <a:rPr lang="cs-CZ" sz="1050" b="1" dirty="0"/>
              <a:t>Ing. Luboš Průcha</a:t>
            </a:r>
            <a:r>
              <a:rPr lang="cs-CZ" b="1" dirty="0" smtClean="0"/>
              <a:t>, </a:t>
            </a:r>
            <a:r>
              <a:rPr lang="cs-CZ" sz="825" b="1" dirty="0"/>
              <a:t>OREG, Krajský úřad Jihočeského kraje</a:t>
            </a:r>
            <a:endParaRPr lang="cs-CZ" sz="900" b="1" dirty="0"/>
          </a:p>
          <a:p>
            <a:r>
              <a:rPr lang="cs-CZ" sz="1050" b="1" dirty="0"/>
              <a:t>Ing. Ondřej Rybka</a:t>
            </a:r>
            <a:r>
              <a:rPr lang="cs-CZ" b="1" dirty="0" smtClean="0"/>
              <a:t>, </a:t>
            </a:r>
            <a:r>
              <a:rPr lang="cs-CZ" sz="825" b="1" dirty="0"/>
              <a:t>PwC Česká republika</a:t>
            </a:r>
            <a:endParaRPr lang="cs-CZ" b="1" dirty="0" smtClean="0"/>
          </a:p>
          <a:p>
            <a:r>
              <a:rPr lang="cs-CZ" dirty="0" smtClean="0"/>
              <a:t>	</a:t>
            </a:r>
            <a:endParaRPr lang="cs-CZ" dirty="0"/>
          </a:p>
          <a:p>
            <a:r>
              <a:rPr lang="cs-CZ" sz="900" dirty="0"/>
              <a:t>4. prosince </a:t>
            </a:r>
            <a:r>
              <a:rPr lang="en-GB" sz="900" dirty="0"/>
              <a:t>201</a:t>
            </a:r>
            <a:r>
              <a:rPr lang="cs-CZ" sz="900" dirty="0"/>
              <a:t>9, České Budějovice</a:t>
            </a:r>
            <a:endParaRPr lang="en-GB" sz="9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39" y="5529532"/>
            <a:ext cx="1872811" cy="1053457"/>
          </a:xfrm>
          <a:prstGeom prst="rect">
            <a:avLst/>
          </a:prstGeom>
        </p:spPr>
      </p:pic>
      <p:sp>
        <p:nvSpPr>
          <p:cNvPr id="5" name="Zástupný symbol pro obrázek 4"/>
          <p:cNvSpPr>
            <a:spLocks noGrp="1"/>
          </p:cNvSpPr>
          <p:nvPr>
            <p:ph type="pic" sz="quarter" idx="10"/>
          </p:nvPr>
        </p:nvSpPr>
        <p:spPr>
          <a:xfrm>
            <a:off x="4585513" y="-1"/>
            <a:ext cx="4571999" cy="6858000"/>
          </a:xfrm>
        </p:spPr>
      </p:sp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-99" r="8722" b="21548"/>
          <a:stretch/>
        </p:blipFill>
        <p:spPr>
          <a:xfrm>
            <a:off x="4568258" y="-2"/>
            <a:ext cx="4606507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Image result for pwc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34" y="6129467"/>
            <a:ext cx="803241" cy="3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1020" name="Google Shape;1020;p118"/>
          <p:cNvSpPr txBox="1"/>
          <p:nvPr/>
        </p:nvSpPr>
        <p:spPr>
          <a:xfrm>
            <a:off x="1485901" y="1849735"/>
            <a:ext cx="3714749" cy="37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endParaRPr sz="3000" dirty="0"/>
          </a:p>
        </p:txBody>
      </p:sp>
      <p:sp>
        <p:nvSpPr>
          <p:cNvPr id="1023" name="Google Shape;1023;p118"/>
          <p:cNvSpPr txBox="1"/>
          <p:nvPr/>
        </p:nvSpPr>
        <p:spPr>
          <a:xfrm>
            <a:off x="1146891" y="1410489"/>
            <a:ext cx="8349155" cy="244406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cs-CZ" sz="1350" b="1" dirty="0">
                <a:solidFill>
                  <a:schemeClr val="bg1"/>
                </a:solidFill>
              </a:rPr>
              <a:t>Vliv zavedení konceptu Smart Regionu na konkurenceschopnost Jihočeského kraje </a:t>
            </a:r>
          </a:p>
        </p:txBody>
      </p:sp>
      <p:sp>
        <p:nvSpPr>
          <p:cNvPr id="1026" name="Google Shape;1026;p118"/>
          <p:cNvSpPr txBox="1"/>
          <p:nvPr/>
        </p:nvSpPr>
        <p:spPr>
          <a:xfrm>
            <a:off x="457200" y="3932753"/>
            <a:ext cx="4568434" cy="44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/>
            <a:r>
              <a:rPr lang="cs-CZ" sz="135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Přínosy realizace konceptu Smart Region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schemeClr val="bg1"/>
                </a:solidFill>
              </a:rPr>
              <a:pPr/>
              <a:t>10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898176" y="3720509"/>
            <a:ext cx="4057745" cy="2185971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1350" b="1" dirty="0">
                <a:solidFill>
                  <a:schemeClr val="bg1"/>
                </a:solidFill>
              </a:rPr>
              <a:t>   Realizované Chytré projekty v oblastech</a:t>
            </a:r>
            <a:r>
              <a:rPr lang="cs-CZ" sz="135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cs-CZ" sz="1350" dirty="0">
                <a:solidFill>
                  <a:schemeClr val="bg1"/>
                </a:solidFill>
              </a:rPr>
              <a:t> 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Dopravní informační systémy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Zavádění elektromobility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Senzory do odpadového hospodářství 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Sociální a zdravotní služby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Otevírání dat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Zavádění eGovernmentu (Portál občana)</a:t>
            </a:r>
          </a:p>
          <a:p>
            <a:pPr marL="457200" indent="-257175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350" dirty="0">
                <a:solidFill>
                  <a:schemeClr val="bg1"/>
                </a:solidFill>
              </a:rPr>
              <a:t>Monitoring Životního prostředí a další</a:t>
            </a:r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2000148109"/>
              </p:ext>
            </p:extLst>
          </p:nvPr>
        </p:nvGraphicFramePr>
        <p:xfrm>
          <a:off x="457200" y="1696108"/>
          <a:ext cx="7939825" cy="186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39099"/>
              </p:ext>
            </p:extLst>
          </p:nvPr>
        </p:nvGraphicFramePr>
        <p:xfrm>
          <a:off x="457200" y="4267961"/>
          <a:ext cx="4343400" cy="176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341106" y="432001"/>
            <a:ext cx="8470710" cy="556349"/>
          </a:xfrm>
        </p:spPr>
        <p:txBody>
          <a:bodyPr/>
          <a:lstStyle/>
          <a:p>
            <a:r>
              <a:rPr lang="cs-CZ" sz="3000" dirty="0" smtClean="0">
                <a:solidFill>
                  <a:schemeClr val="bg1"/>
                </a:solidFill>
              </a:rPr>
              <a:t>Výstupy analytické části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7" name="Picture 2" descr="Image result for pwc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schemeClr val="bg1"/>
                </a:solidFill>
              </a:rPr>
              <a:pPr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oogle Shape;1063;p52"/>
          <p:cNvGrpSpPr/>
          <p:nvPr/>
        </p:nvGrpSpPr>
        <p:grpSpPr>
          <a:xfrm rot="16200000">
            <a:off x="2504340" y="-475131"/>
            <a:ext cx="4369195" cy="8013515"/>
            <a:chOff x="400388" y="4825776"/>
            <a:chExt cx="9897749" cy="2110767"/>
          </a:xfrm>
        </p:grpSpPr>
        <p:grpSp>
          <p:nvGrpSpPr>
            <p:cNvPr id="9" name="Google Shape;1064;p52"/>
            <p:cNvGrpSpPr/>
            <p:nvPr/>
          </p:nvGrpSpPr>
          <p:grpSpPr>
            <a:xfrm>
              <a:off x="2267390" y="4825787"/>
              <a:ext cx="1452736" cy="1897709"/>
              <a:chOff x="656430" y="4825787"/>
              <a:chExt cx="1458646" cy="1897709"/>
            </a:xfrm>
          </p:grpSpPr>
          <p:sp>
            <p:nvSpPr>
              <p:cNvPr id="34" name="Google Shape;1065;p52"/>
              <p:cNvSpPr/>
              <p:nvPr/>
            </p:nvSpPr>
            <p:spPr>
              <a:xfrm rot="16200000" flipH="1">
                <a:off x="1090579" y="4391638"/>
                <a:ext cx="590347" cy="1458646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5" name="Google Shape;1066;p52"/>
              <p:cNvSpPr txBox="1"/>
              <p:nvPr/>
            </p:nvSpPr>
            <p:spPr>
              <a:xfrm flipH="1">
                <a:off x="711899" y="5018894"/>
                <a:ext cx="1370437" cy="254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5. Zdravotní </a:t>
                </a:r>
              </a:p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a sociální služby </a:t>
                </a:r>
              </a:p>
            </p:txBody>
          </p:sp>
          <p:sp>
            <p:nvSpPr>
              <p:cNvPr id="36" name="Google Shape;1067;p52"/>
              <p:cNvSpPr/>
              <p:nvPr/>
            </p:nvSpPr>
            <p:spPr>
              <a:xfrm rot="16200000" flipH="1">
                <a:off x="672544" y="5280963"/>
                <a:ext cx="1449636" cy="1435429"/>
              </a:xfrm>
              <a:custGeom>
                <a:avLst/>
                <a:gdLst/>
                <a:ahLst/>
                <a:cxnLst/>
                <a:rect l="l" t="t" r="r" b="b"/>
                <a:pathLst>
                  <a:path w="1991046" h="2548223" extrusionOk="0">
                    <a:moveTo>
                      <a:pt x="0" y="0"/>
                    </a:moveTo>
                    <a:lnTo>
                      <a:pt x="1991046" y="0"/>
                    </a:lnTo>
                    <a:lnTo>
                      <a:pt x="1991046" y="2548223"/>
                    </a:lnTo>
                    <a:lnTo>
                      <a:pt x="0" y="2548223"/>
                    </a:lnTo>
                    <a:lnTo>
                      <a:pt x="298389" y="1276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/>
              </a:solidFill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vert" wrap="square" lIns="68569" tIns="34275" rIns="68569" bIns="34275" anchor="ctr" anchorCtr="0">
                <a:noAutofit/>
              </a:bodyPr>
              <a:lstStyle/>
              <a:p>
                <a:pPr algn="ctr"/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" name="Google Shape;1068;p52"/>
            <p:cNvGrpSpPr/>
            <p:nvPr/>
          </p:nvGrpSpPr>
          <p:grpSpPr>
            <a:xfrm>
              <a:off x="5456618" y="4825788"/>
              <a:ext cx="1472230" cy="1906463"/>
              <a:chOff x="636858" y="4825788"/>
              <a:chExt cx="1478219" cy="1906463"/>
            </a:xfrm>
          </p:grpSpPr>
          <p:sp>
            <p:nvSpPr>
              <p:cNvPr id="31" name="Google Shape;1069;p52"/>
              <p:cNvSpPr/>
              <p:nvPr/>
            </p:nvSpPr>
            <p:spPr>
              <a:xfrm rot="16200000" flipH="1">
                <a:off x="1092467" y="4393527"/>
                <a:ext cx="590347" cy="1454869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Google Shape;1070;p52"/>
              <p:cNvSpPr txBox="1"/>
              <p:nvPr/>
            </p:nvSpPr>
            <p:spPr>
              <a:xfrm flipH="1">
                <a:off x="636858" y="5018894"/>
                <a:ext cx="1467630" cy="366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3. Energetika </a:t>
                </a:r>
              </a:p>
            </p:txBody>
          </p:sp>
          <p:sp>
            <p:nvSpPr>
              <p:cNvPr id="33" name="Google Shape;1071;p52"/>
              <p:cNvSpPr/>
              <p:nvPr/>
            </p:nvSpPr>
            <p:spPr>
              <a:xfrm rot="16200000" flipH="1">
                <a:off x="671402" y="5288577"/>
                <a:ext cx="1463239" cy="1424110"/>
              </a:xfrm>
              <a:custGeom>
                <a:avLst/>
                <a:gdLst/>
                <a:ahLst/>
                <a:cxnLst/>
                <a:rect l="l" t="t" r="r" b="b"/>
                <a:pathLst>
                  <a:path w="1991046" h="2548223" extrusionOk="0">
                    <a:moveTo>
                      <a:pt x="0" y="0"/>
                    </a:moveTo>
                    <a:lnTo>
                      <a:pt x="1991046" y="0"/>
                    </a:lnTo>
                    <a:lnTo>
                      <a:pt x="1991046" y="2548223"/>
                    </a:lnTo>
                    <a:lnTo>
                      <a:pt x="0" y="2548223"/>
                    </a:lnTo>
                    <a:lnTo>
                      <a:pt x="298389" y="1276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vert" wrap="square" lIns="68569" tIns="34275" rIns="68569" bIns="34275" anchor="ctr" anchorCtr="0">
                <a:noAutofit/>
              </a:bodyPr>
              <a:lstStyle/>
              <a:p>
                <a:pPr algn="ctr"/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1" name="Google Shape;1072;p52"/>
            <p:cNvGrpSpPr/>
            <p:nvPr/>
          </p:nvGrpSpPr>
          <p:grpSpPr>
            <a:xfrm>
              <a:off x="7031528" y="4825776"/>
              <a:ext cx="1613806" cy="1912290"/>
              <a:chOff x="608147" y="4825776"/>
              <a:chExt cx="1620370" cy="1912290"/>
            </a:xfrm>
          </p:grpSpPr>
          <p:sp>
            <p:nvSpPr>
              <p:cNvPr id="28" name="Google Shape;1073;p52"/>
              <p:cNvSpPr/>
              <p:nvPr/>
            </p:nvSpPr>
            <p:spPr>
              <a:xfrm rot="16200000" flipH="1">
                <a:off x="1118645" y="4346950"/>
                <a:ext cx="590347" cy="1548000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Google Shape;1074;p52"/>
              <p:cNvSpPr txBox="1"/>
              <p:nvPr/>
            </p:nvSpPr>
            <p:spPr>
              <a:xfrm flipH="1">
                <a:off x="639816" y="5020782"/>
                <a:ext cx="1547998" cy="36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2.  eGovernment</a:t>
                </a:r>
              </a:p>
              <a:p>
                <a:pPr lvl="0"/>
                <a:r>
                  <a:rPr lang="cs-CZ" sz="1000" b="1" dirty="0" smtClean="0">
                    <a:solidFill>
                      <a:schemeClr val="bg1"/>
                    </a:solidFill>
                    <a:latin typeface="+mj-lt"/>
                  </a:rPr>
                  <a:t>&amp; </a:t>
                </a:r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Digitalizace</a:t>
                </a:r>
              </a:p>
            </p:txBody>
          </p:sp>
          <p:sp>
            <p:nvSpPr>
              <p:cNvPr id="30" name="Google Shape;1075;p52"/>
              <p:cNvSpPr/>
              <p:nvPr/>
            </p:nvSpPr>
            <p:spPr>
              <a:xfrm rot="16200000" flipH="1">
                <a:off x="681427" y="5190976"/>
                <a:ext cx="1473810" cy="1620370"/>
              </a:xfrm>
              <a:custGeom>
                <a:avLst/>
                <a:gdLst/>
                <a:ahLst/>
                <a:cxnLst/>
                <a:rect l="l" t="t" r="r" b="b"/>
                <a:pathLst>
                  <a:path w="1991046" h="2548223" extrusionOk="0">
                    <a:moveTo>
                      <a:pt x="0" y="0"/>
                    </a:moveTo>
                    <a:lnTo>
                      <a:pt x="1991046" y="0"/>
                    </a:lnTo>
                    <a:lnTo>
                      <a:pt x="1991046" y="2548223"/>
                    </a:lnTo>
                    <a:lnTo>
                      <a:pt x="0" y="2548223"/>
                    </a:lnTo>
                    <a:lnTo>
                      <a:pt x="298389" y="1276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vert" wrap="square" lIns="68569" tIns="34275" rIns="68569" bIns="34275" anchor="ctr" anchorCtr="0">
                <a:noAutofit/>
              </a:bodyPr>
              <a:lstStyle/>
              <a:p>
                <a:pPr algn="ctr"/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2" name="Google Shape;1076;p52"/>
            <p:cNvGrpSpPr/>
            <p:nvPr/>
          </p:nvGrpSpPr>
          <p:grpSpPr>
            <a:xfrm>
              <a:off x="8741143" y="4830257"/>
              <a:ext cx="1556994" cy="594615"/>
              <a:chOff x="714689" y="4830257"/>
              <a:chExt cx="1563328" cy="594615"/>
            </a:xfrm>
          </p:grpSpPr>
          <p:sp>
            <p:nvSpPr>
              <p:cNvPr id="26" name="Google Shape;1077;p52"/>
              <p:cNvSpPr/>
              <p:nvPr/>
            </p:nvSpPr>
            <p:spPr>
              <a:xfrm rot="16200000" flipH="1">
                <a:off x="1193515" y="4351431"/>
                <a:ext cx="590347" cy="1548000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" name="Google Shape;1078;p52"/>
              <p:cNvSpPr txBox="1"/>
              <p:nvPr/>
            </p:nvSpPr>
            <p:spPr>
              <a:xfrm flipH="1">
                <a:off x="730017" y="5019235"/>
                <a:ext cx="1548000" cy="405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1. Mobilita</a:t>
                </a:r>
              </a:p>
            </p:txBody>
          </p:sp>
        </p:grpSp>
        <p:grpSp>
          <p:nvGrpSpPr>
            <p:cNvPr id="13" name="Google Shape;1080;p52"/>
            <p:cNvGrpSpPr/>
            <p:nvPr/>
          </p:nvGrpSpPr>
          <p:grpSpPr>
            <a:xfrm>
              <a:off x="400388" y="4825788"/>
              <a:ext cx="1890122" cy="1906464"/>
              <a:chOff x="391861" y="4825788"/>
              <a:chExt cx="1897811" cy="1906464"/>
            </a:xfrm>
          </p:grpSpPr>
          <p:sp>
            <p:nvSpPr>
              <p:cNvPr id="23" name="Google Shape;1081;p52"/>
              <p:cNvSpPr/>
              <p:nvPr/>
            </p:nvSpPr>
            <p:spPr>
              <a:xfrm rot="16200000" flipH="1">
                <a:off x="1040508" y="4341565"/>
                <a:ext cx="590347" cy="1558793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Google Shape;1082;p52"/>
              <p:cNvSpPr txBox="1"/>
              <p:nvPr/>
            </p:nvSpPr>
            <p:spPr>
              <a:xfrm flipH="1">
                <a:off x="391861" y="5018893"/>
                <a:ext cx="1897811" cy="280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6. Efektivní </a:t>
                </a:r>
                <a:r>
                  <a:rPr lang="cs-CZ" sz="1000" b="1" dirty="0" smtClean="0">
                    <a:solidFill>
                      <a:schemeClr val="bg1"/>
                    </a:solidFill>
                    <a:latin typeface="+mj-lt"/>
                  </a:rPr>
                  <a:t>správa území </a:t>
                </a:r>
              </a:p>
              <a:p>
                <a:pPr lvl="0"/>
                <a:r>
                  <a:rPr lang="cs-CZ" sz="1000" b="1" dirty="0" smtClean="0">
                    <a:solidFill>
                      <a:schemeClr val="bg1"/>
                    </a:solidFill>
                    <a:latin typeface="+mj-lt"/>
                  </a:rPr>
                  <a:t>&amp; </a:t>
                </a:r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Inovace </a:t>
                </a:r>
              </a:p>
            </p:txBody>
          </p:sp>
          <p:sp>
            <p:nvSpPr>
              <p:cNvPr id="25" name="Google Shape;1083;p52"/>
              <p:cNvSpPr/>
              <p:nvPr/>
            </p:nvSpPr>
            <p:spPr>
              <a:xfrm rot="16200000" flipH="1">
                <a:off x="610357" y="5220440"/>
                <a:ext cx="1483433" cy="1540191"/>
              </a:xfrm>
              <a:custGeom>
                <a:avLst/>
                <a:gdLst/>
                <a:ahLst/>
                <a:cxnLst/>
                <a:rect l="l" t="t" r="r" b="b"/>
                <a:pathLst>
                  <a:path w="1991046" h="2548223" extrusionOk="0">
                    <a:moveTo>
                      <a:pt x="0" y="0"/>
                    </a:moveTo>
                    <a:lnTo>
                      <a:pt x="1991046" y="0"/>
                    </a:lnTo>
                    <a:lnTo>
                      <a:pt x="1991046" y="2548223"/>
                    </a:lnTo>
                    <a:lnTo>
                      <a:pt x="0" y="2548223"/>
                    </a:lnTo>
                    <a:lnTo>
                      <a:pt x="298389" y="1276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vert" wrap="square" lIns="68569" tIns="34275" rIns="68569" bIns="34275" anchor="ctr" anchorCtr="0">
                <a:noAutofit/>
              </a:bodyPr>
              <a:lstStyle/>
              <a:p>
                <a:pPr algn="ctr"/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" name="Google Shape;1084;p52"/>
            <p:cNvGrpSpPr/>
            <p:nvPr/>
          </p:nvGrpSpPr>
          <p:grpSpPr>
            <a:xfrm>
              <a:off x="3889708" y="4825787"/>
              <a:ext cx="1433925" cy="1897709"/>
              <a:chOff x="675321" y="4825787"/>
              <a:chExt cx="1439759" cy="1897709"/>
            </a:xfrm>
          </p:grpSpPr>
          <p:sp>
            <p:nvSpPr>
              <p:cNvPr id="20" name="Google Shape;1085;p52"/>
              <p:cNvSpPr/>
              <p:nvPr/>
            </p:nvSpPr>
            <p:spPr>
              <a:xfrm rot="16200000" flipH="1">
                <a:off x="1100025" y="4401083"/>
                <a:ext cx="590347" cy="1439756"/>
              </a:xfrm>
              <a:custGeom>
                <a:avLst/>
                <a:gdLst/>
                <a:ahLst/>
                <a:cxnLst/>
                <a:rect l="l" t="t" r="r" b="b"/>
                <a:pathLst>
                  <a:path w="590347" h="1477802" extrusionOk="0">
                    <a:moveTo>
                      <a:pt x="0" y="0"/>
                    </a:moveTo>
                    <a:lnTo>
                      <a:pt x="373838" y="0"/>
                    </a:lnTo>
                    <a:lnTo>
                      <a:pt x="590347" y="738263"/>
                    </a:lnTo>
                    <a:lnTo>
                      <a:pt x="373838" y="1477802"/>
                    </a:lnTo>
                    <a:lnTo>
                      <a:pt x="0" y="1477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vert="vert" wrap="square" lIns="68569" tIns="68569" rIns="68569" bIns="68569" anchor="ctr" anchorCtr="0">
                <a:noAutofit/>
              </a:bodyPr>
              <a:lstStyle/>
              <a:p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Google Shape;1086;p52"/>
              <p:cNvSpPr txBox="1"/>
              <p:nvPr/>
            </p:nvSpPr>
            <p:spPr>
              <a:xfrm flipH="1">
                <a:off x="741674" y="5018893"/>
                <a:ext cx="1319077" cy="307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vert" wrap="square" lIns="33431" tIns="33431" rIns="33431" bIns="33431" anchor="ctr" anchorCtr="0">
                <a:noAutofit/>
              </a:bodyPr>
              <a:lstStyle/>
              <a:p>
                <a:pPr lvl="0"/>
                <a:r>
                  <a:rPr lang="cs-CZ" sz="1000" b="1" dirty="0">
                    <a:solidFill>
                      <a:schemeClr val="bg1"/>
                    </a:solidFill>
                    <a:latin typeface="+mj-lt"/>
                  </a:rPr>
                  <a:t>4. Životní prostředí </a:t>
                </a:r>
              </a:p>
            </p:txBody>
          </p:sp>
          <p:sp>
            <p:nvSpPr>
              <p:cNvPr id="22" name="Google Shape;1087;p52"/>
              <p:cNvSpPr/>
              <p:nvPr/>
            </p:nvSpPr>
            <p:spPr>
              <a:xfrm rot="16200000" flipH="1">
                <a:off x="662142" y="5270558"/>
                <a:ext cx="1466122" cy="1439754"/>
              </a:xfrm>
              <a:custGeom>
                <a:avLst/>
                <a:gdLst/>
                <a:ahLst/>
                <a:cxnLst/>
                <a:rect l="l" t="t" r="r" b="b"/>
                <a:pathLst>
                  <a:path w="1991046" h="2548223" extrusionOk="0">
                    <a:moveTo>
                      <a:pt x="0" y="0"/>
                    </a:moveTo>
                    <a:lnTo>
                      <a:pt x="1991046" y="0"/>
                    </a:lnTo>
                    <a:lnTo>
                      <a:pt x="1991046" y="2548223"/>
                    </a:lnTo>
                    <a:lnTo>
                      <a:pt x="0" y="2548223"/>
                    </a:lnTo>
                    <a:lnTo>
                      <a:pt x="298389" y="1276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vert" wrap="square" lIns="68569" tIns="34275" rIns="68569" bIns="34275" anchor="ctr" anchorCtr="0">
                <a:noAutofit/>
              </a:bodyPr>
              <a:lstStyle/>
              <a:p>
                <a:pPr algn="ctr"/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Google Shape;1088;p52"/>
            <p:cNvSpPr/>
            <p:nvPr/>
          </p:nvSpPr>
          <p:spPr>
            <a:xfrm>
              <a:off x="2244268" y="5503407"/>
              <a:ext cx="1313730" cy="107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vert" wrap="square" lIns="0" tIns="0" rIns="0" bIns="0" anchor="ctr" anchorCtr="0">
              <a:noAutofit/>
            </a:bodyPr>
            <a:lstStyle/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5.1. Podpora informovanosti o zdravotních a sociálních službách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5.2. Moderní technologie ve zdravotních a sociálních službách 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5.3. Digitalizace a inovace ve zdravotních a sociálních službách </a:t>
              </a:r>
            </a:p>
          </p:txBody>
        </p:sp>
        <p:sp>
          <p:nvSpPr>
            <p:cNvPr id="16" name="Google Shape;1089;p52"/>
            <p:cNvSpPr/>
            <p:nvPr/>
          </p:nvSpPr>
          <p:spPr>
            <a:xfrm>
              <a:off x="5493216" y="5503407"/>
              <a:ext cx="1313730" cy="1075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vert" wrap="square" lIns="0" tIns="0" rIns="0" bIns="0" anchor="ctr" anchorCtr="0">
              <a:noAutofit/>
            </a:bodyPr>
            <a:lstStyle/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3.1. Energetické úspory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3.2. Energetický management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3.3. Rozvoj obnovitelných zdrojů</a:t>
              </a:r>
            </a:p>
          </p:txBody>
        </p:sp>
        <p:sp>
          <p:nvSpPr>
            <p:cNvPr id="17" name="Google Shape;1090;p52"/>
            <p:cNvSpPr/>
            <p:nvPr/>
          </p:nvSpPr>
          <p:spPr>
            <a:xfrm>
              <a:off x="7177071" y="5503407"/>
              <a:ext cx="1313730" cy="107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vert" wrap="square" lIns="0" tIns="0" rIns="0" bIns="0" anchor="ctr" anchorCtr="0">
              <a:noAutofit/>
            </a:bodyPr>
            <a:lstStyle/>
            <a:p>
              <a:pPr lvl="1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2.1. Služby eGovernmentu, digitalizace </a:t>
              </a:r>
            </a:p>
            <a:p>
              <a:pPr lvl="1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2.2. Práce s daty (Big Data, Open Data)</a:t>
              </a:r>
            </a:p>
            <a:p>
              <a:pPr lvl="1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2.3. Rozvoj komunikační infrastruktury</a:t>
              </a:r>
            </a:p>
            <a:p>
              <a:pPr lvl="1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2.4. Rozvoj geoinformatiky</a:t>
              </a:r>
            </a:p>
          </p:txBody>
        </p:sp>
        <p:sp>
          <p:nvSpPr>
            <p:cNvPr id="18" name="Google Shape;1092;p52"/>
            <p:cNvSpPr/>
            <p:nvPr/>
          </p:nvSpPr>
          <p:spPr>
            <a:xfrm>
              <a:off x="683522" y="5503407"/>
              <a:ext cx="1313730" cy="1433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vert" wrap="square" lIns="0" tIns="0" rIns="0" bIns="0" anchor="ctr" anchorCtr="0">
              <a:noAutofit/>
            </a:bodyPr>
            <a:lstStyle/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6.1. Podpora Smart City iniciativ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6.2. Podpora Průmyslu 4.0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6.3. Podpora spolupráce měst, vysokých škol a vědeckovýzkumných institucí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6.4. Podpora malých a středních podnikatelů </a:t>
              </a:r>
            </a:p>
          </p:txBody>
        </p:sp>
        <p:sp>
          <p:nvSpPr>
            <p:cNvPr id="19" name="Google Shape;1093;p52"/>
            <p:cNvSpPr/>
            <p:nvPr/>
          </p:nvSpPr>
          <p:spPr>
            <a:xfrm>
              <a:off x="3932674" y="5503407"/>
              <a:ext cx="1313730" cy="107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vert" wrap="square" lIns="0" tIns="0" rIns="0" bIns="0" anchor="ctr" anchorCtr="0">
              <a:noAutofit/>
            </a:bodyPr>
            <a:lstStyle/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4.1. Sběr a zpracování environmentálních dat a jejich využití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4.2. Podpora elektromobility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4.3. Podpora rozvoje modro-zelené infrastruktury</a:t>
              </a:r>
            </a:p>
            <a:p>
              <a:pPr marL="118090" lvl="1" indent="-118090">
                <a:buSzPts val="1200"/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4.4. Odpadové hospodářství </a:t>
              </a:r>
            </a:p>
          </p:txBody>
        </p:sp>
      </p:grpSp>
      <p:sp>
        <p:nvSpPr>
          <p:cNvPr id="37" name="Google Shape;1096;p52"/>
          <p:cNvSpPr/>
          <p:nvPr/>
        </p:nvSpPr>
        <p:spPr>
          <a:xfrm>
            <a:off x="237037" y="1318348"/>
            <a:ext cx="347639" cy="4325591"/>
          </a:xfrm>
          <a:custGeom>
            <a:avLst/>
            <a:gdLst/>
            <a:ahLst/>
            <a:cxnLst/>
            <a:rect l="l" t="t" r="r" b="b"/>
            <a:pathLst>
              <a:path w="445347" h="2549755" extrusionOk="0">
                <a:moveTo>
                  <a:pt x="0" y="0"/>
                </a:moveTo>
                <a:lnTo>
                  <a:pt x="298492" y="0"/>
                </a:lnTo>
                <a:lnTo>
                  <a:pt x="445347" y="1277498"/>
                </a:lnTo>
                <a:lnTo>
                  <a:pt x="298492" y="2549755"/>
                </a:lnTo>
                <a:lnTo>
                  <a:pt x="0" y="25497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cs-CZ" sz="825" b="1" dirty="0">
                <a:solidFill>
                  <a:schemeClr val="bg1"/>
                </a:solidFill>
              </a:rPr>
              <a:t>Vize</a:t>
            </a:r>
            <a:endParaRPr sz="788" b="1" dirty="0">
              <a:solidFill>
                <a:schemeClr val="bg1"/>
              </a:solidFill>
            </a:endParaRPr>
          </a:p>
        </p:txBody>
      </p:sp>
      <p:sp>
        <p:nvSpPr>
          <p:cNvPr id="38" name="Google Shape;1079;p52"/>
          <p:cNvSpPr/>
          <p:nvPr/>
        </p:nvSpPr>
        <p:spPr>
          <a:xfrm rot="10800000" flipH="1">
            <a:off x="2439992" y="1373941"/>
            <a:ext cx="5461300" cy="651866"/>
          </a:xfrm>
          <a:custGeom>
            <a:avLst/>
            <a:gdLst/>
            <a:ahLst/>
            <a:cxnLst/>
            <a:rect l="l" t="t" r="r" b="b"/>
            <a:pathLst>
              <a:path w="1991046" h="2548223" extrusionOk="0">
                <a:moveTo>
                  <a:pt x="0" y="0"/>
                </a:moveTo>
                <a:lnTo>
                  <a:pt x="1991046" y="0"/>
                </a:lnTo>
                <a:lnTo>
                  <a:pt x="1991046" y="2548223"/>
                </a:lnTo>
                <a:lnTo>
                  <a:pt x="0" y="2548223"/>
                </a:lnTo>
                <a:lnTo>
                  <a:pt x="298389" y="12762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" wrap="square" lIns="68569" tIns="34275" rIns="68569" bIns="34275" anchor="ctr" anchorCtr="0">
            <a:noAutofit/>
          </a:bodyPr>
          <a:lstStyle/>
          <a:p>
            <a:pPr algn="ctr"/>
            <a:endParaRPr sz="825" b="1">
              <a:solidFill>
                <a:schemeClr val="dk1"/>
              </a:solidFill>
            </a:endParaRPr>
          </a:p>
        </p:txBody>
      </p:sp>
      <p:sp>
        <p:nvSpPr>
          <p:cNvPr id="39" name="Google Shape;1091;p52"/>
          <p:cNvSpPr/>
          <p:nvPr/>
        </p:nvSpPr>
        <p:spPr>
          <a:xfrm rot="16200000">
            <a:off x="5041926" y="-406790"/>
            <a:ext cx="693635" cy="4267883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0" tIns="0" rIns="0" bIns="0" anchor="t" anchorCtr="0">
            <a:noAutofit/>
          </a:bodyPr>
          <a:lstStyle/>
          <a:p>
            <a:pPr lvl="1">
              <a:buSzPts val="1200"/>
            </a:pPr>
            <a:r>
              <a:rPr lang="cs-CZ" sz="1000" b="1" dirty="0">
                <a:solidFill>
                  <a:schemeClr val="bg1"/>
                </a:solidFill>
              </a:rPr>
              <a:t>1.1. Integrovaný systém dopravy</a:t>
            </a:r>
          </a:p>
          <a:p>
            <a:pPr lvl="1">
              <a:buSzPts val="1200"/>
            </a:pPr>
            <a:r>
              <a:rPr lang="cs-CZ" sz="1000" b="1" dirty="0">
                <a:solidFill>
                  <a:schemeClr val="bg1"/>
                </a:solidFill>
              </a:rPr>
              <a:t>1.2. Datová centralizace a sdílení informací </a:t>
            </a:r>
          </a:p>
          <a:p>
            <a:pPr lvl="1">
              <a:buSzPts val="1200"/>
            </a:pPr>
            <a:r>
              <a:rPr lang="cs-CZ" sz="1000" b="1" dirty="0">
                <a:solidFill>
                  <a:schemeClr val="bg1"/>
                </a:solidFill>
              </a:rPr>
              <a:t>1.3. Rozvoj dopravních telematických systémů</a:t>
            </a:r>
          </a:p>
          <a:p>
            <a:pPr lvl="1">
              <a:buSzPts val="1200"/>
            </a:pPr>
            <a:r>
              <a:rPr lang="cs-CZ" sz="1000" b="1" dirty="0">
                <a:solidFill>
                  <a:schemeClr val="bg1"/>
                </a:solidFill>
              </a:rPr>
              <a:t>1.4. Atraktivita veřejné hromadné dopravy &amp; mobilita jako služba </a:t>
            </a:r>
            <a:endParaRPr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559968818"/>
              </p:ext>
            </p:extLst>
          </p:nvPr>
        </p:nvGraphicFramePr>
        <p:xfrm>
          <a:off x="209588" y="989262"/>
          <a:ext cx="8486108" cy="26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Google Shape;1818;p146"/>
          <p:cNvSpPr/>
          <p:nvPr/>
        </p:nvSpPr>
        <p:spPr>
          <a:xfrm>
            <a:off x="754407" y="1474374"/>
            <a:ext cx="556513" cy="477385"/>
          </a:xfrm>
          <a:custGeom>
            <a:avLst/>
            <a:gdLst/>
            <a:ahLst/>
            <a:cxnLst/>
            <a:rect l="l" t="t" r="r" b="b"/>
            <a:pathLst>
              <a:path w="347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1"/>
                </a:moveTo>
                <a:cubicBezTo>
                  <a:pt x="15" y="331"/>
                  <a:pt x="15" y="331"/>
                  <a:pt x="15" y="331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1"/>
                </a:lnTo>
                <a:close/>
                <a:moveTo>
                  <a:pt x="95" y="94"/>
                </a:moveTo>
                <a:cubicBezTo>
                  <a:pt x="85" y="83"/>
                  <a:pt x="85" y="83"/>
                  <a:pt x="85" y="83"/>
                </a:cubicBezTo>
                <a:cubicBezTo>
                  <a:pt x="108" y="60"/>
                  <a:pt x="140" y="47"/>
                  <a:pt x="173" y="47"/>
                </a:cubicBezTo>
                <a:cubicBezTo>
                  <a:pt x="207" y="47"/>
                  <a:pt x="238" y="60"/>
                  <a:pt x="262" y="83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31" y="73"/>
                  <a:pt x="203" y="61"/>
                  <a:pt x="173" y="61"/>
                </a:cubicBezTo>
                <a:cubicBezTo>
                  <a:pt x="144" y="61"/>
                  <a:pt x="116" y="73"/>
                  <a:pt x="95" y="94"/>
                </a:cubicBezTo>
                <a:close/>
                <a:moveTo>
                  <a:pt x="223" y="122"/>
                </a:moveTo>
                <a:cubicBezTo>
                  <a:pt x="196" y="95"/>
                  <a:pt x="151" y="95"/>
                  <a:pt x="124" y="12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46" y="78"/>
                  <a:pt x="200" y="78"/>
                  <a:pt x="234" y="112"/>
                </a:cubicBezTo>
                <a:lnTo>
                  <a:pt x="223" y="122"/>
                </a:lnTo>
                <a:close/>
                <a:moveTo>
                  <a:pt x="141" y="139"/>
                </a:moveTo>
                <a:cubicBezTo>
                  <a:pt x="159" y="121"/>
                  <a:pt x="188" y="121"/>
                  <a:pt x="206" y="139"/>
                </a:cubicBezTo>
                <a:cubicBezTo>
                  <a:pt x="196" y="150"/>
                  <a:pt x="196" y="150"/>
                  <a:pt x="196" y="150"/>
                </a:cubicBezTo>
                <a:cubicBezTo>
                  <a:pt x="183" y="138"/>
                  <a:pt x="163" y="138"/>
                  <a:pt x="151" y="150"/>
                </a:cubicBezTo>
                <a:lnTo>
                  <a:pt x="141" y="139"/>
                </a:lnTo>
                <a:close/>
                <a:moveTo>
                  <a:pt x="99" y="318"/>
                </a:moveTo>
                <a:cubicBezTo>
                  <a:pt x="114" y="318"/>
                  <a:pt x="128" y="307"/>
                  <a:pt x="131" y="292"/>
                </a:cubicBezTo>
                <a:cubicBezTo>
                  <a:pt x="185" y="292"/>
                  <a:pt x="185" y="292"/>
                  <a:pt x="185" y="292"/>
                </a:cubicBezTo>
                <a:cubicBezTo>
                  <a:pt x="188" y="307"/>
                  <a:pt x="201" y="318"/>
                  <a:pt x="217" y="318"/>
                </a:cubicBezTo>
                <a:cubicBezTo>
                  <a:pt x="233" y="318"/>
                  <a:pt x="247" y="307"/>
                  <a:pt x="250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47"/>
                  <a:pt x="309" y="247"/>
                  <a:pt x="309" y="247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14" y="185"/>
                  <a:pt x="214" y="185"/>
                  <a:pt x="214" y="185"/>
                </a:cubicBezTo>
                <a:cubicBezTo>
                  <a:pt x="69" y="185"/>
                  <a:pt x="69" y="185"/>
                  <a:pt x="69" y="185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92"/>
                  <a:pt x="38" y="292"/>
                  <a:pt x="38" y="292"/>
                </a:cubicBezTo>
                <a:cubicBezTo>
                  <a:pt x="66" y="292"/>
                  <a:pt x="66" y="292"/>
                  <a:pt x="66" y="292"/>
                </a:cubicBezTo>
                <a:cubicBezTo>
                  <a:pt x="69" y="307"/>
                  <a:pt x="83" y="318"/>
                  <a:pt x="99" y="318"/>
                </a:cubicBezTo>
                <a:close/>
                <a:moveTo>
                  <a:pt x="99" y="303"/>
                </a:moveTo>
                <a:cubicBezTo>
                  <a:pt x="88" y="303"/>
                  <a:pt x="80" y="295"/>
                  <a:pt x="80" y="284"/>
                </a:cubicBezTo>
                <a:cubicBezTo>
                  <a:pt x="80" y="274"/>
                  <a:pt x="88" y="266"/>
                  <a:pt x="99" y="266"/>
                </a:cubicBezTo>
                <a:cubicBezTo>
                  <a:pt x="109" y="266"/>
                  <a:pt x="117" y="274"/>
                  <a:pt x="117" y="284"/>
                </a:cubicBezTo>
                <a:cubicBezTo>
                  <a:pt x="117" y="295"/>
                  <a:pt x="109" y="303"/>
                  <a:pt x="99" y="303"/>
                </a:cubicBezTo>
                <a:close/>
                <a:moveTo>
                  <a:pt x="217" y="303"/>
                </a:moveTo>
                <a:cubicBezTo>
                  <a:pt x="207" y="303"/>
                  <a:pt x="199" y="295"/>
                  <a:pt x="199" y="284"/>
                </a:cubicBezTo>
                <a:cubicBezTo>
                  <a:pt x="199" y="274"/>
                  <a:pt x="207" y="266"/>
                  <a:pt x="217" y="266"/>
                </a:cubicBezTo>
                <a:cubicBezTo>
                  <a:pt x="228" y="266"/>
                  <a:pt x="236" y="274"/>
                  <a:pt x="236" y="284"/>
                </a:cubicBezTo>
                <a:cubicBezTo>
                  <a:pt x="236" y="295"/>
                  <a:pt x="228" y="303"/>
                  <a:pt x="217" y="303"/>
                </a:cubicBezTo>
                <a:close/>
                <a:moveTo>
                  <a:pt x="52" y="233"/>
                </a:moveTo>
                <a:cubicBezTo>
                  <a:pt x="77" y="200"/>
                  <a:pt x="77" y="200"/>
                  <a:pt x="77" y="200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30" y="237"/>
                  <a:pt x="230" y="237"/>
                  <a:pt x="230" y="237"/>
                </a:cubicBezTo>
                <a:cubicBezTo>
                  <a:pt x="294" y="258"/>
                  <a:pt x="294" y="258"/>
                  <a:pt x="294" y="258"/>
                </a:cubicBezTo>
                <a:cubicBezTo>
                  <a:pt x="294" y="277"/>
                  <a:pt x="294" y="277"/>
                  <a:pt x="294" y="277"/>
                </a:cubicBezTo>
                <a:cubicBezTo>
                  <a:pt x="250" y="277"/>
                  <a:pt x="250" y="277"/>
                  <a:pt x="250" y="277"/>
                </a:cubicBezTo>
                <a:cubicBezTo>
                  <a:pt x="247" y="262"/>
                  <a:pt x="233" y="251"/>
                  <a:pt x="217" y="251"/>
                </a:cubicBezTo>
                <a:cubicBezTo>
                  <a:pt x="201" y="251"/>
                  <a:pt x="188" y="262"/>
                  <a:pt x="185" y="277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28" y="262"/>
                  <a:pt x="114" y="251"/>
                  <a:pt x="99" y="251"/>
                </a:cubicBezTo>
                <a:cubicBezTo>
                  <a:pt x="83" y="251"/>
                  <a:pt x="69" y="262"/>
                  <a:pt x="66" y="277"/>
                </a:cubicBezTo>
                <a:cubicBezTo>
                  <a:pt x="52" y="277"/>
                  <a:pt x="52" y="277"/>
                  <a:pt x="52" y="277"/>
                </a:cubicBezTo>
                <a:lnTo>
                  <a:pt x="52" y="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2" name="Google Shape;1802;p146"/>
          <p:cNvSpPr/>
          <p:nvPr/>
        </p:nvSpPr>
        <p:spPr>
          <a:xfrm>
            <a:off x="754145" y="4351183"/>
            <a:ext cx="555111" cy="478591"/>
          </a:xfrm>
          <a:custGeom>
            <a:avLst/>
            <a:gdLst/>
            <a:ahLst/>
            <a:cxnLst/>
            <a:rect l="l" t="t" r="r" b="b"/>
            <a:pathLst>
              <a:path w="346" h="347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3" name="Google Shape;1822;p146"/>
          <p:cNvSpPr/>
          <p:nvPr/>
        </p:nvSpPr>
        <p:spPr>
          <a:xfrm>
            <a:off x="754145" y="3640395"/>
            <a:ext cx="553709" cy="4761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4" name="Google Shape;1796;p146"/>
          <p:cNvSpPr/>
          <p:nvPr/>
        </p:nvSpPr>
        <p:spPr>
          <a:xfrm>
            <a:off x="754406" y="2916965"/>
            <a:ext cx="555111" cy="524399"/>
          </a:xfrm>
          <a:custGeom>
            <a:avLst/>
            <a:gdLst/>
            <a:ahLst/>
            <a:cxnLst/>
            <a:rect l="l" t="t" r="r" b="b"/>
            <a:pathLst>
              <a:path w="396" h="435" extrusionOk="0">
                <a:moveTo>
                  <a:pt x="305" y="39"/>
                </a:moveTo>
                <a:lnTo>
                  <a:pt x="305" y="0"/>
                </a:lnTo>
                <a:lnTo>
                  <a:pt x="92" y="0"/>
                </a:lnTo>
                <a:lnTo>
                  <a:pt x="92" y="39"/>
                </a:lnTo>
                <a:lnTo>
                  <a:pt x="0" y="39"/>
                </a:lnTo>
                <a:lnTo>
                  <a:pt x="0" y="435"/>
                </a:lnTo>
                <a:lnTo>
                  <a:pt x="396" y="435"/>
                </a:lnTo>
                <a:lnTo>
                  <a:pt x="396" y="39"/>
                </a:lnTo>
                <a:lnTo>
                  <a:pt x="305" y="39"/>
                </a:lnTo>
                <a:close/>
                <a:moveTo>
                  <a:pt x="108" y="18"/>
                </a:moveTo>
                <a:lnTo>
                  <a:pt x="288" y="18"/>
                </a:lnTo>
                <a:lnTo>
                  <a:pt x="288" y="39"/>
                </a:lnTo>
                <a:lnTo>
                  <a:pt x="108" y="39"/>
                </a:lnTo>
                <a:lnTo>
                  <a:pt x="108" y="18"/>
                </a:lnTo>
                <a:close/>
                <a:moveTo>
                  <a:pt x="92" y="55"/>
                </a:moveTo>
                <a:lnTo>
                  <a:pt x="305" y="55"/>
                </a:lnTo>
                <a:lnTo>
                  <a:pt x="379" y="55"/>
                </a:lnTo>
                <a:lnTo>
                  <a:pt x="379" y="228"/>
                </a:lnTo>
                <a:lnTo>
                  <a:pt x="17" y="228"/>
                </a:lnTo>
                <a:lnTo>
                  <a:pt x="17" y="55"/>
                </a:lnTo>
                <a:lnTo>
                  <a:pt x="92" y="55"/>
                </a:lnTo>
                <a:close/>
                <a:moveTo>
                  <a:pt x="17" y="418"/>
                </a:moveTo>
                <a:lnTo>
                  <a:pt x="17" y="245"/>
                </a:lnTo>
                <a:lnTo>
                  <a:pt x="379" y="245"/>
                </a:lnTo>
                <a:lnTo>
                  <a:pt x="379" y="418"/>
                </a:lnTo>
                <a:lnTo>
                  <a:pt x="17" y="418"/>
                </a:lnTo>
                <a:close/>
                <a:moveTo>
                  <a:pt x="190" y="151"/>
                </a:moveTo>
                <a:lnTo>
                  <a:pt x="154" y="151"/>
                </a:lnTo>
                <a:lnTo>
                  <a:pt x="154" y="134"/>
                </a:lnTo>
                <a:lnTo>
                  <a:pt x="190" y="134"/>
                </a:lnTo>
                <a:lnTo>
                  <a:pt x="190" y="99"/>
                </a:lnTo>
                <a:lnTo>
                  <a:pt x="206" y="99"/>
                </a:lnTo>
                <a:lnTo>
                  <a:pt x="206" y="134"/>
                </a:lnTo>
                <a:lnTo>
                  <a:pt x="243" y="134"/>
                </a:lnTo>
                <a:lnTo>
                  <a:pt x="243" y="151"/>
                </a:lnTo>
                <a:lnTo>
                  <a:pt x="206" y="151"/>
                </a:lnTo>
                <a:lnTo>
                  <a:pt x="206" y="187"/>
                </a:lnTo>
                <a:lnTo>
                  <a:pt x="190" y="187"/>
                </a:lnTo>
                <a:lnTo>
                  <a:pt x="190" y="151"/>
                </a:lnTo>
                <a:close/>
                <a:moveTo>
                  <a:pt x="154" y="323"/>
                </a:moveTo>
                <a:lnTo>
                  <a:pt x="243" y="323"/>
                </a:lnTo>
                <a:lnTo>
                  <a:pt x="243" y="340"/>
                </a:lnTo>
                <a:lnTo>
                  <a:pt x="154" y="340"/>
                </a:lnTo>
                <a:lnTo>
                  <a:pt x="154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5" name="Google Shape;1787;p146"/>
          <p:cNvSpPr/>
          <p:nvPr/>
        </p:nvSpPr>
        <p:spPr>
          <a:xfrm>
            <a:off x="749435" y="2214701"/>
            <a:ext cx="555111" cy="477385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331" y="331"/>
                </a:moveTo>
                <a:cubicBezTo>
                  <a:pt x="14" y="331"/>
                  <a:pt x="14" y="331"/>
                  <a:pt x="14" y="331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1"/>
                </a:lnTo>
                <a:close/>
                <a:moveTo>
                  <a:pt x="26" y="207"/>
                </a:moveTo>
                <a:cubicBezTo>
                  <a:pt x="26" y="176"/>
                  <a:pt x="51" y="150"/>
                  <a:pt x="82" y="150"/>
                </a:cubicBezTo>
                <a:cubicBezTo>
                  <a:pt x="95" y="119"/>
                  <a:pt x="125" y="99"/>
                  <a:pt x="159" y="99"/>
                </a:cubicBezTo>
                <a:cubicBezTo>
                  <a:pt x="187" y="99"/>
                  <a:pt x="214" y="114"/>
                  <a:pt x="229" y="138"/>
                </a:cubicBezTo>
                <a:cubicBezTo>
                  <a:pt x="235" y="134"/>
                  <a:pt x="242" y="131"/>
                  <a:pt x="249" y="131"/>
                </a:cubicBezTo>
                <a:cubicBezTo>
                  <a:pt x="269" y="131"/>
                  <a:pt x="285" y="147"/>
                  <a:pt x="285" y="167"/>
                </a:cubicBezTo>
                <a:cubicBezTo>
                  <a:pt x="285" y="169"/>
                  <a:pt x="285" y="171"/>
                  <a:pt x="284" y="173"/>
                </a:cubicBezTo>
                <a:cubicBezTo>
                  <a:pt x="304" y="178"/>
                  <a:pt x="319" y="196"/>
                  <a:pt x="319" y="217"/>
                </a:cubicBezTo>
                <a:cubicBezTo>
                  <a:pt x="319" y="243"/>
                  <a:pt x="298" y="264"/>
                  <a:pt x="273" y="264"/>
                </a:cubicBezTo>
                <a:cubicBezTo>
                  <a:pt x="222" y="264"/>
                  <a:pt x="222" y="264"/>
                  <a:pt x="222" y="264"/>
                </a:cubicBezTo>
                <a:cubicBezTo>
                  <a:pt x="222" y="249"/>
                  <a:pt x="222" y="249"/>
                  <a:pt x="222" y="249"/>
                </a:cubicBezTo>
                <a:cubicBezTo>
                  <a:pt x="273" y="249"/>
                  <a:pt x="273" y="249"/>
                  <a:pt x="273" y="249"/>
                </a:cubicBezTo>
                <a:cubicBezTo>
                  <a:pt x="290" y="249"/>
                  <a:pt x="304" y="235"/>
                  <a:pt x="304" y="217"/>
                </a:cubicBezTo>
                <a:cubicBezTo>
                  <a:pt x="304" y="201"/>
                  <a:pt x="291" y="187"/>
                  <a:pt x="275" y="186"/>
                </a:cubicBezTo>
                <a:cubicBezTo>
                  <a:pt x="264" y="185"/>
                  <a:pt x="264" y="185"/>
                  <a:pt x="264" y="185"/>
                </a:cubicBezTo>
                <a:cubicBezTo>
                  <a:pt x="268" y="176"/>
                  <a:pt x="268" y="176"/>
                  <a:pt x="268" y="176"/>
                </a:cubicBezTo>
                <a:cubicBezTo>
                  <a:pt x="270" y="173"/>
                  <a:pt x="270" y="170"/>
                  <a:pt x="270" y="167"/>
                </a:cubicBezTo>
                <a:cubicBezTo>
                  <a:pt x="270" y="156"/>
                  <a:pt x="261" y="146"/>
                  <a:pt x="249" y="146"/>
                </a:cubicBezTo>
                <a:cubicBezTo>
                  <a:pt x="243" y="146"/>
                  <a:pt x="237" y="149"/>
                  <a:pt x="233" y="154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0" y="153"/>
                  <a:pt x="220" y="153"/>
                  <a:pt x="220" y="153"/>
                </a:cubicBezTo>
                <a:cubicBezTo>
                  <a:pt x="209" y="129"/>
                  <a:pt x="185" y="113"/>
                  <a:pt x="159" y="113"/>
                </a:cubicBezTo>
                <a:cubicBezTo>
                  <a:pt x="129" y="113"/>
                  <a:pt x="104" y="132"/>
                  <a:pt x="94" y="160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6" y="165"/>
                  <a:pt x="84" y="164"/>
                  <a:pt x="83" y="164"/>
                </a:cubicBezTo>
                <a:cubicBezTo>
                  <a:pt x="60" y="164"/>
                  <a:pt x="41" y="183"/>
                  <a:pt x="41" y="207"/>
                </a:cubicBezTo>
                <a:cubicBezTo>
                  <a:pt x="41" y="230"/>
                  <a:pt x="60" y="249"/>
                  <a:pt x="83" y="249"/>
                </a:cubicBezTo>
                <a:cubicBezTo>
                  <a:pt x="129" y="249"/>
                  <a:pt x="129" y="249"/>
                  <a:pt x="129" y="249"/>
                </a:cubicBezTo>
                <a:cubicBezTo>
                  <a:pt x="129" y="264"/>
                  <a:pt x="129" y="264"/>
                  <a:pt x="129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52" y="264"/>
                  <a:pt x="26" y="238"/>
                  <a:pt x="26" y="207"/>
                </a:cubicBezTo>
                <a:close/>
                <a:moveTo>
                  <a:pt x="173" y="184"/>
                </a:moveTo>
                <a:cubicBezTo>
                  <a:pt x="216" y="227"/>
                  <a:pt x="216" y="227"/>
                  <a:pt x="216" y="227"/>
                </a:cubicBezTo>
                <a:cubicBezTo>
                  <a:pt x="206" y="238"/>
                  <a:pt x="206" y="238"/>
                  <a:pt x="206" y="238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96"/>
                  <a:pt x="180" y="296"/>
                  <a:pt x="180" y="296"/>
                </a:cubicBezTo>
                <a:cubicBezTo>
                  <a:pt x="165" y="296"/>
                  <a:pt x="165" y="296"/>
                  <a:pt x="165" y="296"/>
                </a:cubicBezTo>
                <a:cubicBezTo>
                  <a:pt x="165" y="212"/>
                  <a:pt x="165" y="212"/>
                  <a:pt x="165" y="212"/>
                </a:cubicBezTo>
                <a:cubicBezTo>
                  <a:pt x="139" y="238"/>
                  <a:pt x="139" y="238"/>
                  <a:pt x="139" y="238"/>
                </a:cubicBezTo>
                <a:cubicBezTo>
                  <a:pt x="129" y="227"/>
                  <a:pt x="129" y="227"/>
                  <a:pt x="129" y="227"/>
                </a:cubicBezTo>
                <a:lnTo>
                  <a:pt x="173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6" name="Google Shape;1826;p146"/>
          <p:cNvSpPr/>
          <p:nvPr/>
        </p:nvSpPr>
        <p:spPr>
          <a:xfrm>
            <a:off x="753886" y="5081640"/>
            <a:ext cx="555632" cy="477385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endParaRPr sz="1013" b="1">
              <a:solidFill>
                <a:schemeClr val="dk1"/>
              </a:solidFill>
            </a:endParaRPr>
          </a:p>
        </p:txBody>
      </p:sp>
      <p:sp>
        <p:nvSpPr>
          <p:cNvPr id="47" name="Rovnoramenný trojúhelník 46"/>
          <p:cNvSpPr/>
          <p:nvPr/>
        </p:nvSpPr>
        <p:spPr>
          <a:xfrm rot="5400000">
            <a:off x="7940941" y="1334291"/>
            <a:ext cx="651866" cy="731167"/>
          </a:xfrm>
          <a:prstGeom prst="triangl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48" name="Rovnoramenný trojúhelník 47"/>
          <p:cNvSpPr/>
          <p:nvPr/>
        </p:nvSpPr>
        <p:spPr>
          <a:xfrm rot="5400000">
            <a:off x="7900599" y="2118207"/>
            <a:ext cx="712645" cy="629490"/>
          </a:xfrm>
          <a:prstGeom prst="triangl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49" name="Rovnoramenný trojúhelník 48"/>
          <p:cNvSpPr/>
          <p:nvPr/>
        </p:nvSpPr>
        <p:spPr>
          <a:xfrm rot="5400000">
            <a:off x="7930062" y="2816529"/>
            <a:ext cx="639067" cy="658985"/>
          </a:xfrm>
          <a:prstGeom prst="triangl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0" name="Rovnoramenný trojúhelník 49"/>
          <p:cNvSpPr/>
          <p:nvPr/>
        </p:nvSpPr>
        <p:spPr>
          <a:xfrm rot="5400000">
            <a:off x="7893758" y="3536050"/>
            <a:ext cx="632981" cy="646766"/>
          </a:xfrm>
          <a:prstGeom prst="triangl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1" name="Rovnoramenný trojúhelník 50"/>
          <p:cNvSpPr/>
          <p:nvPr/>
        </p:nvSpPr>
        <p:spPr>
          <a:xfrm rot="5400000">
            <a:off x="7871637" y="4260111"/>
            <a:ext cx="636974" cy="606527"/>
          </a:xfrm>
          <a:prstGeom prst="triangl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2" name="Rovnoramenný trojúhelník 51"/>
          <p:cNvSpPr/>
          <p:nvPr/>
        </p:nvSpPr>
        <p:spPr>
          <a:xfrm rot="5400000">
            <a:off x="7879639" y="4995967"/>
            <a:ext cx="677138" cy="596212"/>
          </a:xfrm>
          <a:prstGeom prst="triangl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3" name="Obdélník 52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59" name="Picture 2" descr="Image result for pwc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Nadpis 1"/>
          <p:cNvSpPr txBox="1">
            <a:spLocks/>
          </p:cNvSpPr>
          <p:nvPr/>
        </p:nvSpPr>
        <p:spPr>
          <a:xfrm>
            <a:off x="341106" y="432001"/>
            <a:ext cx="8470710" cy="55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5000"/>
              </a:lnSpc>
              <a:buClr>
                <a:schemeClr val="dk1"/>
              </a:buClr>
              <a:buSzPts val="3200"/>
              <a:buFont typeface="Georgia"/>
              <a:buNone/>
              <a:defRPr sz="300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buSzPts val="1400"/>
              <a:buNone/>
              <a:defRPr sz="1350"/>
            </a:lvl2pPr>
            <a:lvl3pPr>
              <a:buSzPts val="1400"/>
              <a:buNone/>
              <a:defRPr sz="1350"/>
            </a:lvl3pPr>
            <a:lvl4pPr>
              <a:buSzPts val="1400"/>
              <a:buNone/>
              <a:defRPr sz="1350"/>
            </a:lvl4pPr>
            <a:lvl5pPr>
              <a:buSzPts val="1400"/>
              <a:buNone/>
              <a:defRPr sz="1350"/>
            </a:lvl5pPr>
            <a:lvl6pPr>
              <a:buSzPts val="1400"/>
              <a:buNone/>
              <a:defRPr sz="1350"/>
            </a:lvl6pPr>
            <a:lvl7pPr>
              <a:buSzPts val="1400"/>
              <a:buNone/>
              <a:defRPr sz="1350"/>
            </a:lvl7pPr>
            <a:lvl8pPr>
              <a:buSzPts val="1400"/>
              <a:buNone/>
              <a:defRPr sz="1350"/>
            </a:lvl8pPr>
            <a:lvl9pPr>
              <a:buSzPts val="1400"/>
              <a:buNone/>
              <a:defRPr sz="1350"/>
            </a:lvl9pPr>
          </a:lstStyle>
          <a:p>
            <a:r>
              <a:rPr lang="cs-CZ" dirty="0"/>
              <a:t>Návrh struktury priorit a strategických os</a:t>
            </a:r>
          </a:p>
        </p:txBody>
      </p:sp>
    </p:spTree>
    <p:extLst>
      <p:ext uri="{BB962C8B-B14F-4D97-AF65-F5344CB8AC3E}">
        <p14:creationId xmlns:p14="http://schemas.microsoft.com/office/powerpoint/2010/main" val="41262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475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" name="Google Shape;1222;p134"/>
          <p:cNvSpPr txBox="1">
            <a:spLocks/>
          </p:cNvSpPr>
          <p:nvPr/>
        </p:nvSpPr>
        <p:spPr>
          <a:xfrm>
            <a:off x="456576" y="1189353"/>
            <a:ext cx="8355240" cy="108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l-PL" sz="3300" dirty="0">
              <a:solidFill>
                <a:schemeClr val="accent1"/>
              </a:solidFill>
            </a:endParaRPr>
          </a:p>
          <a:p>
            <a:endParaRPr lang="pl-PL" sz="3300" dirty="0">
              <a:solidFill>
                <a:schemeClr val="accent1"/>
              </a:solidFill>
            </a:endParaRPr>
          </a:p>
          <a:p>
            <a:endParaRPr lang="pl-PL" sz="3300" dirty="0">
              <a:solidFill>
                <a:schemeClr val="accent1"/>
              </a:solidFill>
            </a:endParaRPr>
          </a:p>
          <a:p>
            <a:r>
              <a:rPr lang="pl-PL" sz="3300" dirty="0">
                <a:solidFill>
                  <a:schemeClr val="accent1"/>
                </a:solidFill>
              </a:rPr>
              <a:t>Děkujeme za pozornost</a:t>
            </a:r>
          </a:p>
        </p:txBody>
      </p:sp>
      <p:sp>
        <p:nvSpPr>
          <p:cNvPr id="7" name="Google Shape;1223;p134"/>
          <p:cNvSpPr txBox="1">
            <a:spLocks/>
          </p:cNvSpPr>
          <p:nvPr/>
        </p:nvSpPr>
        <p:spPr>
          <a:xfrm>
            <a:off x="2603368" y="1911559"/>
            <a:ext cx="6172200" cy="209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/>
            <a:r>
              <a:rPr lang="cs-CZ" sz="1050" b="1" dirty="0">
                <a:solidFill>
                  <a:schemeClr val="tx1"/>
                </a:solidFill>
              </a:rPr>
              <a:t>Kontaktní osoby:</a:t>
            </a:r>
          </a:p>
          <a:p>
            <a:pPr marL="0" indent="0" algn="r"/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r>
              <a:rPr lang="cs-CZ" sz="1050" dirty="0">
                <a:solidFill>
                  <a:schemeClr val="tx1"/>
                </a:solidFill>
              </a:rPr>
              <a:t>Luboš Průcha </a:t>
            </a:r>
          </a:p>
          <a:p>
            <a:pPr marL="0" indent="0" algn="r"/>
            <a:r>
              <a:rPr lang="cs-CZ" sz="1050" dirty="0">
                <a:solidFill>
                  <a:schemeClr val="tx1"/>
                </a:solidFill>
                <a:hlinkClick r:id="rId2"/>
              </a:rPr>
              <a:t>pruchal@kraj-jihocesky.cz</a:t>
            </a:r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r>
              <a:rPr lang="cs-CZ" sz="1050" dirty="0" smtClean="0">
                <a:solidFill>
                  <a:schemeClr val="tx1"/>
                </a:solidFill>
              </a:rPr>
              <a:t>Ondřej </a:t>
            </a:r>
            <a:r>
              <a:rPr lang="cs-CZ" sz="1050" dirty="0">
                <a:solidFill>
                  <a:schemeClr val="tx1"/>
                </a:solidFill>
              </a:rPr>
              <a:t>Rybka</a:t>
            </a:r>
          </a:p>
          <a:p>
            <a:pPr marL="0" indent="0" algn="r"/>
            <a:r>
              <a:rPr lang="cs-CZ" sz="1050" dirty="0">
                <a:solidFill>
                  <a:schemeClr val="tx1"/>
                </a:solidFill>
                <a:hlinkClick r:id="rId3"/>
              </a:rPr>
              <a:t>ondrej.rybka@pwc.com</a:t>
            </a:r>
            <a:r>
              <a:rPr lang="cs-CZ" sz="1050" dirty="0">
                <a:solidFill>
                  <a:schemeClr val="tx1"/>
                </a:solidFill>
              </a:rPr>
              <a:t> </a:t>
            </a:r>
          </a:p>
          <a:p>
            <a:pPr marL="0" indent="0" algn="r"/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r>
              <a:rPr lang="cs-CZ" sz="1050" dirty="0">
                <a:solidFill>
                  <a:schemeClr val="tx1"/>
                </a:solidFill>
              </a:rPr>
              <a:t>Markéta Neumanová </a:t>
            </a:r>
          </a:p>
          <a:p>
            <a:pPr marL="0" indent="0" algn="r"/>
            <a:r>
              <a:rPr lang="cs-CZ" sz="1050" dirty="0">
                <a:solidFill>
                  <a:schemeClr val="tx1"/>
                </a:solidFill>
                <a:hlinkClick r:id="rId4"/>
              </a:rPr>
              <a:t>marketa.neumanova@pwc.com</a:t>
            </a:r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r>
              <a:rPr lang="cs-CZ" sz="1050" dirty="0">
                <a:solidFill>
                  <a:schemeClr val="tx1"/>
                </a:solidFill>
              </a:rPr>
              <a:t>Radovan Polanský</a:t>
            </a:r>
          </a:p>
          <a:p>
            <a:pPr marL="0" indent="0" algn="r"/>
            <a:r>
              <a:rPr lang="cs-CZ" sz="1050" dirty="0">
                <a:solidFill>
                  <a:schemeClr val="tx1"/>
                </a:solidFill>
                <a:hlinkClick r:id="rId5"/>
              </a:rPr>
              <a:t>radovan.polansky@simac.cz</a:t>
            </a:r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endParaRPr lang="cs-CZ" sz="1050" dirty="0">
              <a:solidFill>
                <a:schemeClr val="tx1"/>
              </a:solidFill>
            </a:endParaRPr>
          </a:p>
          <a:p>
            <a:pPr marL="0" indent="0" algn="r"/>
            <a:r>
              <a:rPr lang="cs-CZ" sz="105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2" descr="Image result for jihoÄeskÃ½ kraj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" y="3903854"/>
            <a:ext cx="1331077" cy="7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wc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49" y="4279639"/>
            <a:ext cx="819719" cy="3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05682" y="4848850"/>
            <a:ext cx="8751431" cy="1583644"/>
          </a:xfrm>
          <a:prstGeom prst="rect">
            <a:avLst/>
          </a:prstGeom>
        </p:spPr>
        <p:txBody>
          <a:bodyPr/>
          <a:lstStyle/>
          <a:p>
            <a:pPr marL="180975" lvl="1" indent="0" algn="l">
              <a:buNone/>
            </a:pPr>
            <a:r>
              <a:rPr lang="en-US" sz="700" dirty="0">
                <a:solidFill>
                  <a:schemeClr val="bg1"/>
                </a:solidFill>
              </a:rPr>
              <a:t>© 201</a:t>
            </a:r>
            <a:r>
              <a:rPr lang="cs-CZ" sz="700" dirty="0">
                <a:solidFill>
                  <a:schemeClr val="bg1"/>
                </a:solidFill>
              </a:rPr>
              <a:t>9</a:t>
            </a:r>
            <a:r>
              <a:rPr lang="en-US" sz="700" dirty="0">
                <a:solidFill>
                  <a:schemeClr val="bg1"/>
                </a:solidFill>
              </a:rPr>
              <a:t> PricewaterhouseCoopers </a:t>
            </a:r>
            <a:r>
              <a:rPr lang="en-US" sz="700" dirty="0" err="1">
                <a:solidFill>
                  <a:schemeClr val="bg1"/>
                </a:solidFill>
              </a:rPr>
              <a:t>Česká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republika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s.r.o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Všechna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práva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vyhrazena</a:t>
            </a:r>
            <a:r>
              <a:rPr lang="en-US" sz="700" dirty="0">
                <a:solidFill>
                  <a:schemeClr val="bg1"/>
                </a:solidFill>
              </a:rPr>
              <a:t>. „</a:t>
            </a:r>
            <a:r>
              <a:rPr lang="en-US" sz="700" dirty="0" err="1">
                <a:solidFill>
                  <a:schemeClr val="bg1"/>
                </a:solidFill>
              </a:rPr>
              <a:t>PwC“je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značka</a:t>
            </a:r>
            <a:r>
              <a:rPr lang="en-US" sz="700" dirty="0">
                <a:solidFill>
                  <a:schemeClr val="bg1"/>
                </a:solidFill>
              </a:rPr>
              <a:t>, pod </a:t>
            </a:r>
            <a:r>
              <a:rPr lang="en-US" sz="700" dirty="0" err="1">
                <a:solidFill>
                  <a:schemeClr val="bg1"/>
                </a:solidFill>
              </a:rPr>
              <a:t>níž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členské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společnosti</a:t>
            </a:r>
            <a:r>
              <a:rPr lang="en-US" sz="700" dirty="0">
                <a:solidFill>
                  <a:schemeClr val="bg1"/>
                </a:solidFill>
              </a:rPr>
              <a:t> PricewaterhouseCoopers International Limited (</a:t>
            </a:r>
            <a:r>
              <a:rPr lang="en-US" sz="700" dirty="0" err="1">
                <a:solidFill>
                  <a:schemeClr val="bg1"/>
                </a:solidFill>
              </a:rPr>
              <a:t>PwCIL</a:t>
            </a:r>
            <a:r>
              <a:rPr lang="en-US" sz="700" dirty="0">
                <a:solidFill>
                  <a:schemeClr val="bg1"/>
                </a:solidFill>
              </a:rPr>
              <a:t>) </a:t>
            </a:r>
            <a:r>
              <a:rPr lang="en-US" sz="700" dirty="0" err="1">
                <a:solidFill>
                  <a:schemeClr val="bg1"/>
                </a:solidFill>
              </a:rPr>
              <a:t>podnikají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poskytují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své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služby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Společně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tvoří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světovou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síť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společností</a:t>
            </a:r>
            <a:r>
              <a:rPr lang="en-US" sz="700" dirty="0">
                <a:solidFill>
                  <a:schemeClr val="bg1"/>
                </a:solidFill>
              </a:rPr>
              <a:t> PwC. </a:t>
            </a:r>
            <a:r>
              <a:rPr lang="en-US" sz="700" dirty="0" err="1">
                <a:solidFill>
                  <a:schemeClr val="bg1"/>
                </a:solidFill>
              </a:rPr>
              <a:t>Každá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samostatným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právním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subjektem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jednotlivé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nezastupují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síť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PwCIL</a:t>
            </a:r>
            <a:r>
              <a:rPr lang="en-US" sz="700" dirty="0">
                <a:solidFill>
                  <a:schemeClr val="bg1"/>
                </a:solidFill>
              </a:rPr>
              <a:t/>
            </a:r>
            <a:br>
              <a:rPr lang="en-US" sz="700" dirty="0">
                <a:solidFill>
                  <a:schemeClr val="bg1"/>
                </a:solidFill>
              </a:rPr>
            </a:br>
            <a:r>
              <a:rPr lang="en-US" sz="700" dirty="0" err="1">
                <a:solidFill>
                  <a:schemeClr val="bg1"/>
                </a:solidFill>
              </a:rPr>
              <a:t>ani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žádnou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jinou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členskou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PwCIL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neposkytuje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žádné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služby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klientům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PwCIL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neodpovídá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jednání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opomenutí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jednotlivých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společností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sítě</a:t>
            </a:r>
            <a:r>
              <a:rPr lang="en-US" sz="700" dirty="0">
                <a:solidFill>
                  <a:schemeClr val="bg1"/>
                </a:solidFill>
              </a:rPr>
              <a:t> PwC, </a:t>
            </a:r>
            <a:r>
              <a:rPr lang="en-US" sz="700" dirty="0" err="1">
                <a:solidFill>
                  <a:schemeClr val="bg1"/>
                </a:solidFill>
              </a:rPr>
              <a:t>ani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nemůže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kontrolovat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výkon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jejich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profesionální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činnosti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jakýmkoli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způsobem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ovlivňovat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</a:p>
          <a:p>
            <a:pPr marL="180975" lvl="1" indent="0" algn="l">
              <a:buNone/>
            </a:pPr>
            <a:r>
              <a:rPr lang="en-US" sz="700" dirty="0" err="1">
                <a:solidFill>
                  <a:schemeClr val="bg1"/>
                </a:solidFill>
              </a:rPr>
              <a:t>Informace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obsažené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této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publikaci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mají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obecný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charakter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neslouží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jako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zdroj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odborného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poradenství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Nedoporučujeme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abyste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základě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těchto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informací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podnikali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konkrétní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kroky</a:t>
            </a:r>
            <a:r>
              <a:rPr lang="en-US" sz="700" dirty="0">
                <a:solidFill>
                  <a:schemeClr val="bg1"/>
                </a:solidFill>
              </a:rPr>
              <a:t> bez </a:t>
            </a:r>
            <a:r>
              <a:rPr lang="en-US" sz="700" dirty="0" err="1">
                <a:solidFill>
                  <a:schemeClr val="bg1"/>
                </a:solidFill>
              </a:rPr>
              <a:t>dodatečné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odborné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konzultace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Neposkytujeme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žádná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prohlášení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ani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záruky</a:t>
            </a:r>
            <a:r>
              <a:rPr lang="en-US" sz="700" dirty="0">
                <a:solidFill>
                  <a:schemeClr val="bg1"/>
                </a:solidFill>
              </a:rPr>
              <a:t> (</a:t>
            </a:r>
            <a:r>
              <a:rPr lang="en-US" sz="700" dirty="0" err="1">
                <a:solidFill>
                  <a:schemeClr val="bg1"/>
                </a:solidFill>
              </a:rPr>
              <a:t>výslovné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ani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učiněné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mlčky</a:t>
            </a:r>
            <a:r>
              <a:rPr lang="en-US" sz="700" dirty="0">
                <a:solidFill>
                  <a:schemeClr val="bg1"/>
                </a:solidFill>
              </a:rPr>
              <a:t>), </a:t>
            </a:r>
            <a:r>
              <a:rPr lang="en-US" sz="700" dirty="0" err="1">
                <a:solidFill>
                  <a:schemeClr val="bg1"/>
                </a:solidFill>
              </a:rPr>
              <a:t>pokud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jde</a:t>
            </a:r>
            <a:r>
              <a:rPr lang="en-US" sz="700" dirty="0">
                <a:solidFill>
                  <a:schemeClr val="bg1"/>
                </a:solidFill>
              </a:rPr>
              <a:t> o </a:t>
            </a:r>
            <a:r>
              <a:rPr lang="en-US" sz="700" dirty="0" err="1">
                <a:solidFill>
                  <a:schemeClr val="bg1"/>
                </a:solidFill>
              </a:rPr>
              <a:t>úplnost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přesnost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informací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obsažených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této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publikaci</a:t>
            </a:r>
            <a:r>
              <a:rPr lang="en-US" sz="700" dirty="0">
                <a:solidFill>
                  <a:schemeClr val="bg1"/>
                </a:solidFill>
              </a:rPr>
              <a:t>. PricewaterhouseCoopers </a:t>
            </a:r>
            <a:r>
              <a:rPr lang="en-US" sz="700" dirty="0" err="1">
                <a:solidFill>
                  <a:schemeClr val="bg1"/>
                </a:solidFill>
              </a:rPr>
              <a:t>Česká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republika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s.r.o</a:t>
            </a:r>
            <a:r>
              <a:rPr lang="en-US" sz="700" dirty="0">
                <a:solidFill>
                  <a:schemeClr val="bg1"/>
                </a:solidFill>
              </a:rPr>
              <a:t>., </a:t>
            </a:r>
            <a:r>
              <a:rPr lang="en-US" sz="700" dirty="0" err="1">
                <a:solidFill>
                  <a:schemeClr val="bg1"/>
                </a:solidFill>
              </a:rPr>
              <a:t>její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členové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zaměstnanci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spolupracovníci</a:t>
            </a:r>
            <a:r>
              <a:rPr lang="en-US" sz="700" dirty="0">
                <a:solidFill>
                  <a:schemeClr val="bg1"/>
                </a:solidFill>
              </a:rPr>
              <a:t>, v </a:t>
            </a:r>
            <a:r>
              <a:rPr lang="en-US" sz="700" dirty="0" err="1">
                <a:solidFill>
                  <a:schemeClr val="bg1"/>
                </a:solidFill>
              </a:rPr>
              <a:t>rozsahu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povoleném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příslušnými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právními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předpisy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neodpovídají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jakékoliv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následky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způsobené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případným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jednáním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zdržením</a:t>
            </a:r>
            <a:r>
              <a:rPr lang="en-US" sz="700" dirty="0">
                <a:solidFill>
                  <a:schemeClr val="bg1"/>
                </a:solidFill>
              </a:rPr>
              <a:t> se </a:t>
            </a:r>
            <a:r>
              <a:rPr lang="en-US" sz="700" dirty="0" err="1">
                <a:solidFill>
                  <a:schemeClr val="bg1"/>
                </a:solidFill>
              </a:rPr>
              <a:t>jednání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spoléháním</a:t>
            </a:r>
            <a:r>
              <a:rPr lang="en-US" sz="700" dirty="0">
                <a:solidFill>
                  <a:schemeClr val="bg1"/>
                </a:solidFill>
              </a:rPr>
              <a:t> se </a:t>
            </a:r>
            <a:r>
              <a:rPr lang="en-US" sz="700" dirty="0" err="1">
                <a:solidFill>
                  <a:schemeClr val="bg1"/>
                </a:solidFill>
              </a:rPr>
              <a:t>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informace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obsažené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této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publikaci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jakýmkoliv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rozhodnutím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učiněným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základě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informací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této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publikaci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</a:p>
          <a:p>
            <a:pPr marL="180975" lvl="1" indent="0" algn="l">
              <a:buNone/>
            </a:pPr>
            <a:r>
              <a:rPr lang="en-US" sz="700" dirty="0" err="1">
                <a:solidFill>
                  <a:schemeClr val="bg1"/>
                </a:solidFill>
              </a:rPr>
              <a:t>Obsah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informace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obsažené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této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prezentaci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jsou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chráněny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autorským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právem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zejména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dle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zákona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</a:t>
            </a:r>
            <a:r>
              <a:rPr lang="en-US" sz="700" dirty="0">
                <a:solidFill>
                  <a:schemeClr val="bg1"/>
                </a:solidFill>
              </a:rPr>
              <a:t>. 121/2000 Sb., o </a:t>
            </a:r>
            <a:r>
              <a:rPr lang="en-US" sz="700" dirty="0" err="1">
                <a:solidFill>
                  <a:schemeClr val="bg1"/>
                </a:solidFill>
              </a:rPr>
              <a:t>právu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autorském</a:t>
            </a:r>
            <a:r>
              <a:rPr lang="en-US" sz="700" dirty="0">
                <a:solidFill>
                  <a:schemeClr val="bg1"/>
                </a:solidFill>
              </a:rPr>
              <a:t>, o </a:t>
            </a:r>
            <a:r>
              <a:rPr lang="en-US" sz="700" dirty="0" err="1">
                <a:solidFill>
                  <a:schemeClr val="bg1"/>
                </a:solidFill>
              </a:rPr>
              <a:t>právech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souvisejících</a:t>
            </a:r>
            <a:r>
              <a:rPr lang="en-US" sz="700" dirty="0">
                <a:solidFill>
                  <a:schemeClr val="bg1"/>
                </a:solidFill>
              </a:rPr>
              <a:t> s </a:t>
            </a:r>
            <a:r>
              <a:rPr lang="en-US" sz="700" dirty="0" err="1">
                <a:solidFill>
                  <a:schemeClr val="bg1"/>
                </a:solidFill>
              </a:rPr>
              <a:t>právem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autorským</a:t>
            </a:r>
            <a:r>
              <a:rPr lang="en-US" sz="700" dirty="0">
                <a:solidFill>
                  <a:schemeClr val="bg1"/>
                </a:solidFill>
              </a:rPr>
              <a:t/>
            </a:r>
            <a:br>
              <a:rPr lang="en-US" sz="700" dirty="0">
                <a:solidFill>
                  <a:schemeClr val="bg1"/>
                </a:solidFill>
              </a:rPr>
            </a:br>
            <a:r>
              <a:rPr lang="en-US" sz="700" dirty="0">
                <a:solidFill>
                  <a:schemeClr val="bg1"/>
                </a:solidFill>
              </a:rPr>
              <a:t>a o </a:t>
            </a:r>
            <a:r>
              <a:rPr lang="en-US" sz="700" dirty="0" err="1">
                <a:solidFill>
                  <a:schemeClr val="bg1"/>
                </a:solidFill>
              </a:rPr>
              <a:t>změně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některých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zákonů</a:t>
            </a:r>
            <a:r>
              <a:rPr lang="en-US" sz="700" dirty="0">
                <a:solidFill>
                  <a:schemeClr val="bg1"/>
                </a:solidFill>
              </a:rPr>
              <a:t> (</a:t>
            </a:r>
            <a:r>
              <a:rPr lang="en-US" sz="700" dirty="0" err="1">
                <a:solidFill>
                  <a:schemeClr val="bg1"/>
                </a:solidFill>
              </a:rPr>
              <a:t>dále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jen</a:t>
            </a:r>
            <a:r>
              <a:rPr lang="en-US" sz="700" dirty="0">
                <a:solidFill>
                  <a:schemeClr val="bg1"/>
                </a:solidFill>
              </a:rPr>
              <a:t> "</a:t>
            </a:r>
            <a:r>
              <a:rPr lang="en-US" sz="700" dirty="0" err="1">
                <a:solidFill>
                  <a:schemeClr val="bg1"/>
                </a:solidFill>
              </a:rPr>
              <a:t>autorský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zákon</a:t>
            </a:r>
            <a:r>
              <a:rPr lang="en-US" sz="700" dirty="0">
                <a:solidFill>
                  <a:schemeClr val="bg1"/>
                </a:solidFill>
              </a:rPr>
              <a:t>"), a </a:t>
            </a:r>
            <a:r>
              <a:rPr lang="en-US" sz="700" dirty="0" err="1">
                <a:solidFill>
                  <a:schemeClr val="bg1"/>
                </a:solidFill>
              </a:rPr>
              <a:t>jako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takové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vlastnictví</a:t>
            </a:r>
            <a:r>
              <a:rPr lang="en-US" sz="700" dirty="0">
                <a:solidFill>
                  <a:schemeClr val="bg1"/>
                </a:solidFill>
              </a:rPr>
              <a:t> PricewaterhouseCoopers </a:t>
            </a:r>
            <a:r>
              <a:rPr lang="en-US" sz="700" dirty="0" err="1">
                <a:solidFill>
                  <a:schemeClr val="bg1"/>
                </a:solidFill>
              </a:rPr>
              <a:t>Česká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republika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s.r.o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Obsah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informace</a:t>
            </a:r>
            <a:r>
              <a:rPr lang="en-US" sz="700" dirty="0">
                <a:solidFill>
                  <a:schemeClr val="bg1"/>
                </a:solidFill>
              </a:rPr>
              <a:t> v </a:t>
            </a:r>
            <a:r>
              <a:rPr lang="en-US" sz="700" dirty="0" err="1">
                <a:solidFill>
                  <a:schemeClr val="bg1"/>
                </a:solidFill>
              </a:rPr>
              <a:t>prezentaci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jsou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sdělovány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důvěrně</a:t>
            </a:r>
            <a:r>
              <a:rPr lang="en-US" sz="700" dirty="0">
                <a:solidFill>
                  <a:schemeClr val="bg1"/>
                </a:solidFill>
              </a:rPr>
              <a:t> a </a:t>
            </a:r>
            <a:r>
              <a:rPr lang="en-US" sz="700" dirty="0" err="1">
                <a:solidFill>
                  <a:schemeClr val="bg1"/>
                </a:solidFill>
              </a:rPr>
              <a:t>nesmí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být</a:t>
            </a:r>
            <a:r>
              <a:rPr lang="en-US" sz="700" dirty="0">
                <a:solidFill>
                  <a:schemeClr val="bg1"/>
                </a:solidFill>
              </a:rPr>
              <a:t> bez </a:t>
            </a:r>
            <a:r>
              <a:rPr lang="en-US" sz="700" dirty="0" err="1">
                <a:solidFill>
                  <a:schemeClr val="bg1"/>
                </a:solidFill>
              </a:rPr>
              <a:t>předchozího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výslovného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povolení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sdělovány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třetím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stranám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reprodukovány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měněny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ani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jinak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dále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šířeny</a:t>
            </a:r>
            <a:r>
              <a:rPr lang="en-US" sz="700" dirty="0">
                <a:solidFill>
                  <a:schemeClr val="bg1"/>
                </a:solidFill>
              </a:rPr>
              <a:t>. </a:t>
            </a:r>
            <a:r>
              <a:rPr lang="en-US" sz="700" dirty="0" err="1">
                <a:solidFill>
                  <a:schemeClr val="bg1"/>
                </a:solidFill>
              </a:rPr>
              <a:t>Podle</a:t>
            </a:r>
            <a:r>
              <a:rPr lang="en-US" sz="700" dirty="0">
                <a:solidFill>
                  <a:schemeClr val="bg1"/>
                </a:solidFill>
              </a:rPr>
              <a:t> § 30 </a:t>
            </a:r>
            <a:r>
              <a:rPr lang="en-US" sz="700" dirty="0" err="1">
                <a:solidFill>
                  <a:schemeClr val="bg1"/>
                </a:solidFill>
              </a:rPr>
              <a:t>autorského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zákona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má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uživatel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právo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tisknout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či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kopírovat</a:t>
            </a:r>
            <a:r>
              <a:rPr lang="en-US" sz="700" dirty="0">
                <a:solidFill>
                  <a:schemeClr val="bg1"/>
                </a:solidFill>
              </a:rPr>
              <a:t> text </a:t>
            </a:r>
            <a:r>
              <a:rPr lang="en-US" sz="700" dirty="0" err="1">
                <a:solidFill>
                  <a:schemeClr val="bg1"/>
                </a:solidFill>
              </a:rPr>
              <a:t>prezentace</a:t>
            </a:r>
            <a:r>
              <a:rPr lang="en-US" sz="700" dirty="0">
                <a:solidFill>
                  <a:schemeClr val="bg1"/>
                </a:solidFill>
              </a:rPr>
              <a:t> pro </a:t>
            </a:r>
            <a:r>
              <a:rPr lang="en-US" sz="700" dirty="0" err="1">
                <a:solidFill>
                  <a:schemeClr val="bg1"/>
                </a:solidFill>
              </a:rPr>
              <a:t>svou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osobní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potřebu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za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podmínky</a:t>
            </a:r>
            <a:r>
              <a:rPr lang="en-US" sz="700" dirty="0">
                <a:solidFill>
                  <a:schemeClr val="bg1"/>
                </a:solidFill>
              </a:rPr>
              <a:t>, </a:t>
            </a:r>
            <a:r>
              <a:rPr lang="en-US" sz="700" dirty="0" err="1">
                <a:solidFill>
                  <a:schemeClr val="bg1"/>
                </a:solidFill>
              </a:rPr>
              <a:t>že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takto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získané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materiály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použije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výhradně</a:t>
            </a:r>
            <a:r>
              <a:rPr lang="en-US" sz="700" dirty="0">
                <a:solidFill>
                  <a:schemeClr val="bg1"/>
                </a:solidFill>
              </a:rPr>
              <a:t> k </a:t>
            </a:r>
            <a:r>
              <a:rPr lang="en-US" sz="700" dirty="0" err="1">
                <a:solidFill>
                  <a:schemeClr val="bg1"/>
                </a:solidFill>
              </a:rPr>
              <a:t>tomuto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účelu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Zástupný symbol pro číslo snímku 3"/>
          <p:cNvSpPr>
            <a:spLocks noGrp="1"/>
          </p:cNvSpPr>
          <p:nvPr>
            <p:ph type="sldNum" idx="12"/>
          </p:nvPr>
        </p:nvSpPr>
        <p:spPr>
          <a:xfrm>
            <a:off x="6163867" y="6492240"/>
            <a:ext cx="2647950" cy="13716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bg1"/>
                </a:solidFill>
              </a:rPr>
              <a:pPr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3" name="Obdélník 2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sp>
        <p:nvSpPr>
          <p:cNvPr id="12" name="Google Shape;2071;p158"/>
          <p:cNvSpPr/>
          <p:nvPr/>
        </p:nvSpPr>
        <p:spPr>
          <a:xfrm>
            <a:off x="352293" y="2614952"/>
            <a:ext cx="471488" cy="471488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14" name="Google Shape;2029;p158"/>
          <p:cNvSpPr/>
          <p:nvPr/>
        </p:nvSpPr>
        <p:spPr>
          <a:xfrm>
            <a:off x="343838" y="4002939"/>
            <a:ext cx="471488" cy="47148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209" y="249"/>
                </a:moveTo>
                <a:cubicBezTo>
                  <a:pt x="207" y="242"/>
                  <a:pt x="204" y="236"/>
                  <a:pt x="199" y="231"/>
                </a:cubicBezTo>
                <a:cubicBezTo>
                  <a:pt x="199" y="231"/>
                  <a:pt x="199" y="231"/>
                  <a:pt x="199" y="231"/>
                </a:cubicBezTo>
                <a:cubicBezTo>
                  <a:pt x="186" y="218"/>
                  <a:pt x="164" y="218"/>
                  <a:pt x="151" y="231"/>
                </a:cubicBezTo>
                <a:cubicBezTo>
                  <a:pt x="146" y="236"/>
                  <a:pt x="143" y="242"/>
                  <a:pt x="141" y="249"/>
                </a:cubicBezTo>
                <a:cubicBezTo>
                  <a:pt x="15" y="249"/>
                  <a:pt x="15" y="249"/>
                  <a:pt x="15" y="249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19" y="187"/>
                  <a:pt x="222" y="193"/>
                  <a:pt x="227" y="198"/>
                </a:cubicBezTo>
                <a:cubicBezTo>
                  <a:pt x="233" y="204"/>
                  <a:pt x="242" y="208"/>
                  <a:pt x="251" y="208"/>
                </a:cubicBezTo>
                <a:cubicBezTo>
                  <a:pt x="258" y="208"/>
                  <a:pt x="264" y="206"/>
                  <a:pt x="270" y="202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9" y="211"/>
                  <a:pt x="299" y="211"/>
                  <a:pt x="299" y="211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2" y="188"/>
                  <a:pt x="284" y="184"/>
                  <a:pt x="28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249"/>
                  <a:pt x="332" y="249"/>
                  <a:pt x="332" y="249"/>
                </a:cubicBezTo>
                <a:lnTo>
                  <a:pt x="209" y="249"/>
                </a:lnTo>
                <a:close/>
                <a:moveTo>
                  <a:pt x="175" y="275"/>
                </a:moveTo>
                <a:cubicBezTo>
                  <a:pt x="170" y="275"/>
                  <a:pt x="165" y="273"/>
                  <a:pt x="161" y="269"/>
                </a:cubicBezTo>
                <a:cubicBezTo>
                  <a:pt x="158" y="266"/>
                  <a:pt x="156" y="261"/>
                  <a:pt x="156" y="256"/>
                </a:cubicBezTo>
                <a:cubicBezTo>
                  <a:pt x="156" y="250"/>
                  <a:pt x="158" y="246"/>
                  <a:pt x="161" y="242"/>
                </a:cubicBezTo>
                <a:cubicBezTo>
                  <a:pt x="165" y="238"/>
                  <a:pt x="170" y="236"/>
                  <a:pt x="175" y="236"/>
                </a:cubicBezTo>
                <a:cubicBezTo>
                  <a:pt x="180" y="236"/>
                  <a:pt x="185" y="238"/>
                  <a:pt x="189" y="242"/>
                </a:cubicBezTo>
                <a:cubicBezTo>
                  <a:pt x="193" y="246"/>
                  <a:pt x="195" y="250"/>
                  <a:pt x="195" y="256"/>
                </a:cubicBezTo>
                <a:cubicBezTo>
                  <a:pt x="195" y="261"/>
                  <a:pt x="193" y="266"/>
                  <a:pt x="189" y="269"/>
                </a:cubicBezTo>
                <a:cubicBezTo>
                  <a:pt x="185" y="273"/>
                  <a:pt x="180" y="275"/>
                  <a:pt x="175" y="275"/>
                </a:cubicBezTo>
                <a:close/>
                <a:moveTo>
                  <a:pt x="265" y="187"/>
                </a:moveTo>
                <a:cubicBezTo>
                  <a:pt x="261" y="191"/>
                  <a:pt x="256" y="193"/>
                  <a:pt x="251" y="193"/>
                </a:cubicBezTo>
                <a:cubicBezTo>
                  <a:pt x="246" y="193"/>
                  <a:pt x="241" y="191"/>
                  <a:pt x="237" y="187"/>
                </a:cubicBezTo>
                <a:cubicBezTo>
                  <a:pt x="234" y="183"/>
                  <a:pt x="232" y="179"/>
                  <a:pt x="232" y="173"/>
                </a:cubicBezTo>
                <a:cubicBezTo>
                  <a:pt x="232" y="168"/>
                  <a:pt x="234" y="163"/>
                  <a:pt x="237" y="160"/>
                </a:cubicBezTo>
                <a:cubicBezTo>
                  <a:pt x="241" y="156"/>
                  <a:pt x="246" y="154"/>
                  <a:pt x="251" y="154"/>
                </a:cubicBezTo>
                <a:cubicBezTo>
                  <a:pt x="256" y="154"/>
                  <a:pt x="261" y="156"/>
                  <a:pt x="265" y="160"/>
                </a:cubicBezTo>
                <a:cubicBezTo>
                  <a:pt x="273" y="167"/>
                  <a:pt x="273" y="180"/>
                  <a:pt x="265" y="187"/>
                </a:cubicBezTo>
                <a:close/>
                <a:moveTo>
                  <a:pt x="285" y="166"/>
                </a:moveTo>
                <a:cubicBezTo>
                  <a:pt x="283" y="160"/>
                  <a:pt x="280" y="154"/>
                  <a:pt x="275" y="149"/>
                </a:cubicBezTo>
                <a:cubicBezTo>
                  <a:pt x="275" y="149"/>
                  <a:pt x="275" y="149"/>
                  <a:pt x="275" y="149"/>
                </a:cubicBezTo>
                <a:cubicBezTo>
                  <a:pt x="262" y="136"/>
                  <a:pt x="240" y="136"/>
                  <a:pt x="227" y="149"/>
                </a:cubicBezTo>
                <a:cubicBezTo>
                  <a:pt x="222" y="154"/>
                  <a:pt x="219" y="160"/>
                  <a:pt x="218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5" y="98"/>
                  <a:pt x="15" y="98"/>
                  <a:pt x="15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54" y="104"/>
                  <a:pt x="57" y="110"/>
                  <a:pt x="62" y="115"/>
                </a:cubicBezTo>
                <a:cubicBezTo>
                  <a:pt x="69" y="121"/>
                  <a:pt x="77" y="125"/>
                  <a:pt x="86" y="125"/>
                </a:cubicBezTo>
                <a:cubicBezTo>
                  <a:pt x="93" y="125"/>
                  <a:pt x="99" y="123"/>
                  <a:pt x="105" y="119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7" y="105"/>
                  <a:pt x="119" y="102"/>
                  <a:pt x="120" y="98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166"/>
                  <a:pt x="332" y="166"/>
                  <a:pt x="332" y="166"/>
                </a:cubicBezTo>
                <a:lnTo>
                  <a:pt x="285" y="166"/>
                </a:lnTo>
                <a:close/>
                <a:moveTo>
                  <a:pt x="100" y="104"/>
                </a:moveTo>
                <a:cubicBezTo>
                  <a:pt x="92" y="112"/>
                  <a:pt x="80" y="112"/>
                  <a:pt x="72" y="104"/>
                </a:cubicBezTo>
                <a:cubicBezTo>
                  <a:pt x="69" y="101"/>
                  <a:pt x="67" y="96"/>
                  <a:pt x="67" y="90"/>
                </a:cubicBezTo>
                <a:cubicBezTo>
                  <a:pt x="67" y="85"/>
                  <a:pt x="69" y="80"/>
                  <a:pt x="72" y="77"/>
                </a:cubicBezTo>
                <a:cubicBezTo>
                  <a:pt x="76" y="73"/>
                  <a:pt x="81" y="71"/>
                  <a:pt x="86" y="71"/>
                </a:cubicBezTo>
                <a:cubicBezTo>
                  <a:pt x="91" y="71"/>
                  <a:pt x="96" y="73"/>
                  <a:pt x="100" y="77"/>
                </a:cubicBezTo>
                <a:cubicBezTo>
                  <a:pt x="104" y="80"/>
                  <a:pt x="106" y="85"/>
                  <a:pt x="106" y="90"/>
                </a:cubicBezTo>
                <a:cubicBezTo>
                  <a:pt x="106" y="96"/>
                  <a:pt x="104" y="101"/>
                  <a:pt x="100" y="104"/>
                </a:cubicBezTo>
                <a:close/>
                <a:moveTo>
                  <a:pt x="332" y="15"/>
                </a:moveTo>
                <a:cubicBezTo>
                  <a:pt x="332" y="83"/>
                  <a:pt x="332" y="83"/>
                  <a:pt x="332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18" y="77"/>
                  <a:pt x="115" y="71"/>
                  <a:pt x="110" y="66"/>
                </a:cubicBezTo>
                <a:cubicBezTo>
                  <a:pt x="97" y="53"/>
                  <a:pt x="75" y="53"/>
                  <a:pt x="62" y="66"/>
                </a:cubicBezTo>
                <a:cubicBezTo>
                  <a:pt x="57" y="71"/>
                  <a:pt x="54" y="77"/>
                  <a:pt x="53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5"/>
                  <a:pt x="15" y="15"/>
                  <a:pt x="15" y="15"/>
                </a:cubicBezTo>
                <a:lnTo>
                  <a:pt x="332" y="15"/>
                </a:lnTo>
                <a:close/>
                <a:moveTo>
                  <a:pt x="15" y="332"/>
                </a:moveTo>
                <a:cubicBezTo>
                  <a:pt x="15" y="263"/>
                  <a:pt x="15" y="263"/>
                  <a:pt x="15" y="263"/>
                </a:cubicBezTo>
                <a:cubicBezTo>
                  <a:pt x="142" y="263"/>
                  <a:pt x="142" y="263"/>
                  <a:pt x="142" y="263"/>
                </a:cubicBezTo>
                <a:cubicBezTo>
                  <a:pt x="143" y="270"/>
                  <a:pt x="146" y="275"/>
                  <a:pt x="151" y="280"/>
                </a:cubicBezTo>
                <a:cubicBezTo>
                  <a:pt x="157" y="286"/>
                  <a:pt x="166" y="290"/>
                  <a:pt x="175" y="290"/>
                </a:cubicBezTo>
                <a:cubicBezTo>
                  <a:pt x="182" y="290"/>
                  <a:pt x="188" y="288"/>
                  <a:pt x="193" y="285"/>
                </a:cubicBezTo>
                <a:cubicBezTo>
                  <a:pt x="213" y="304"/>
                  <a:pt x="213" y="304"/>
                  <a:pt x="213" y="304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04" y="274"/>
                  <a:pt x="204" y="274"/>
                  <a:pt x="204" y="274"/>
                </a:cubicBezTo>
                <a:cubicBezTo>
                  <a:pt x="206" y="271"/>
                  <a:pt x="208" y="267"/>
                  <a:pt x="208" y="263"/>
                </a:cubicBezTo>
                <a:cubicBezTo>
                  <a:pt x="332" y="263"/>
                  <a:pt x="332" y="263"/>
                  <a:pt x="332" y="263"/>
                </a:cubicBezTo>
                <a:cubicBezTo>
                  <a:pt x="332" y="332"/>
                  <a:pt x="332" y="332"/>
                  <a:pt x="332" y="332"/>
                </a:cubicBezTo>
                <a:lnTo>
                  <a:pt x="15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15" name="Google Shape;2051;p158"/>
          <p:cNvSpPr/>
          <p:nvPr/>
        </p:nvSpPr>
        <p:spPr>
          <a:xfrm>
            <a:off x="4897797" y="2603509"/>
            <a:ext cx="470297" cy="471488"/>
          </a:xfrm>
          <a:custGeom>
            <a:avLst/>
            <a:gdLst/>
            <a:ahLst/>
            <a:cxnLst/>
            <a:rect l="l" t="t" r="r" b="b"/>
            <a:pathLst>
              <a:path w="395" h="396" extrusionOk="0">
                <a:moveTo>
                  <a:pt x="0" y="0"/>
                </a:moveTo>
                <a:lnTo>
                  <a:pt x="0" y="396"/>
                </a:lnTo>
                <a:lnTo>
                  <a:pt x="395" y="396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378" y="379"/>
                </a:moveTo>
                <a:lnTo>
                  <a:pt x="17" y="379"/>
                </a:lnTo>
                <a:lnTo>
                  <a:pt x="17" y="16"/>
                </a:lnTo>
                <a:lnTo>
                  <a:pt x="378" y="16"/>
                </a:lnTo>
                <a:lnTo>
                  <a:pt x="378" y="379"/>
                </a:lnTo>
                <a:close/>
                <a:moveTo>
                  <a:pt x="343" y="346"/>
                </a:moveTo>
                <a:lnTo>
                  <a:pt x="50" y="346"/>
                </a:lnTo>
                <a:lnTo>
                  <a:pt x="50" y="329"/>
                </a:lnTo>
                <a:lnTo>
                  <a:pt x="343" y="329"/>
                </a:lnTo>
                <a:lnTo>
                  <a:pt x="343" y="346"/>
                </a:lnTo>
                <a:close/>
                <a:moveTo>
                  <a:pt x="343" y="140"/>
                </a:moveTo>
                <a:lnTo>
                  <a:pt x="207" y="140"/>
                </a:lnTo>
                <a:lnTo>
                  <a:pt x="207" y="115"/>
                </a:lnTo>
                <a:lnTo>
                  <a:pt x="237" y="115"/>
                </a:lnTo>
                <a:lnTo>
                  <a:pt x="237" y="130"/>
                </a:lnTo>
                <a:lnTo>
                  <a:pt x="289" y="130"/>
                </a:lnTo>
                <a:lnTo>
                  <a:pt x="289" y="75"/>
                </a:lnTo>
                <a:lnTo>
                  <a:pt x="255" y="75"/>
                </a:lnTo>
                <a:lnTo>
                  <a:pt x="255" y="54"/>
                </a:lnTo>
                <a:lnTo>
                  <a:pt x="190" y="54"/>
                </a:lnTo>
                <a:lnTo>
                  <a:pt x="190" y="140"/>
                </a:lnTo>
                <a:lnTo>
                  <a:pt x="50" y="140"/>
                </a:lnTo>
                <a:lnTo>
                  <a:pt x="50" y="157"/>
                </a:lnTo>
                <a:lnTo>
                  <a:pt x="343" y="157"/>
                </a:lnTo>
                <a:lnTo>
                  <a:pt x="343" y="140"/>
                </a:lnTo>
                <a:close/>
                <a:moveTo>
                  <a:pt x="273" y="92"/>
                </a:moveTo>
                <a:lnTo>
                  <a:pt x="273" y="114"/>
                </a:lnTo>
                <a:lnTo>
                  <a:pt x="255" y="114"/>
                </a:lnTo>
                <a:lnTo>
                  <a:pt x="255" y="92"/>
                </a:lnTo>
                <a:lnTo>
                  <a:pt x="273" y="92"/>
                </a:lnTo>
                <a:close/>
                <a:moveTo>
                  <a:pt x="207" y="71"/>
                </a:moveTo>
                <a:lnTo>
                  <a:pt x="237" y="71"/>
                </a:lnTo>
                <a:lnTo>
                  <a:pt x="237" y="75"/>
                </a:lnTo>
                <a:lnTo>
                  <a:pt x="237" y="98"/>
                </a:lnTo>
                <a:lnTo>
                  <a:pt x="207" y="98"/>
                </a:lnTo>
                <a:lnTo>
                  <a:pt x="207" y="71"/>
                </a:lnTo>
                <a:close/>
                <a:moveTo>
                  <a:pt x="123" y="320"/>
                </a:moveTo>
                <a:lnTo>
                  <a:pt x="123" y="167"/>
                </a:lnTo>
                <a:lnTo>
                  <a:pt x="73" y="167"/>
                </a:lnTo>
                <a:lnTo>
                  <a:pt x="73" y="320"/>
                </a:lnTo>
                <a:lnTo>
                  <a:pt x="123" y="320"/>
                </a:lnTo>
                <a:close/>
                <a:moveTo>
                  <a:pt x="90" y="185"/>
                </a:moveTo>
                <a:lnTo>
                  <a:pt x="106" y="185"/>
                </a:lnTo>
                <a:lnTo>
                  <a:pt x="106" y="302"/>
                </a:lnTo>
                <a:lnTo>
                  <a:pt x="90" y="302"/>
                </a:lnTo>
                <a:lnTo>
                  <a:pt x="90" y="185"/>
                </a:lnTo>
                <a:close/>
                <a:moveTo>
                  <a:pt x="189" y="320"/>
                </a:moveTo>
                <a:lnTo>
                  <a:pt x="189" y="167"/>
                </a:lnTo>
                <a:lnTo>
                  <a:pt x="138" y="167"/>
                </a:lnTo>
                <a:lnTo>
                  <a:pt x="138" y="320"/>
                </a:lnTo>
                <a:lnTo>
                  <a:pt x="189" y="320"/>
                </a:lnTo>
                <a:close/>
                <a:moveTo>
                  <a:pt x="155" y="185"/>
                </a:moveTo>
                <a:lnTo>
                  <a:pt x="172" y="185"/>
                </a:lnTo>
                <a:lnTo>
                  <a:pt x="172" y="302"/>
                </a:lnTo>
                <a:lnTo>
                  <a:pt x="155" y="302"/>
                </a:lnTo>
                <a:lnTo>
                  <a:pt x="155" y="185"/>
                </a:lnTo>
                <a:close/>
                <a:moveTo>
                  <a:pt x="255" y="320"/>
                </a:moveTo>
                <a:lnTo>
                  <a:pt x="255" y="167"/>
                </a:lnTo>
                <a:lnTo>
                  <a:pt x="204" y="167"/>
                </a:lnTo>
                <a:lnTo>
                  <a:pt x="204" y="320"/>
                </a:lnTo>
                <a:lnTo>
                  <a:pt x="255" y="320"/>
                </a:lnTo>
                <a:close/>
                <a:moveTo>
                  <a:pt x="220" y="185"/>
                </a:moveTo>
                <a:lnTo>
                  <a:pt x="237" y="185"/>
                </a:lnTo>
                <a:lnTo>
                  <a:pt x="237" y="302"/>
                </a:lnTo>
                <a:lnTo>
                  <a:pt x="220" y="302"/>
                </a:lnTo>
                <a:lnTo>
                  <a:pt x="220" y="185"/>
                </a:lnTo>
                <a:close/>
                <a:moveTo>
                  <a:pt x="320" y="320"/>
                </a:moveTo>
                <a:lnTo>
                  <a:pt x="320" y="167"/>
                </a:lnTo>
                <a:lnTo>
                  <a:pt x="269" y="167"/>
                </a:lnTo>
                <a:lnTo>
                  <a:pt x="269" y="320"/>
                </a:lnTo>
                <a:lnTo>
                  <a:pt x="320" y="320"/>
                </a:lnTo>
                <a:close/>
                <a:moveTo>
                  <a:pt x="287" y="185"/>
                </a:moveTo>
                <a:lnTo>
                  <a:pt x="304" y="185"/>
                </a:lnTo>
                <a:lnTo>
                  <a:pt x="304" y="302"/>
                </a:lnTo>
                <a:lnTo>
                  <a:pt x="287" y="302"/>
                </a:lnTo>
                <a:lnTo>
                  <a:pt x="287" y="1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16" name="Google Shape;2024;p158"/>
          <p:cNvSpPr/>
          <p:nvPr/>
        </p:nvSpPr>
        <p:spPr>
          <a:xfrm>
            <a:off x="4897797" y="3301938"/>
            <a:ext cx="470297" cy="47148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5" y="14"/>
                </a:moveTo>
                <a:cubicBezTo>
                  <a:pt x="331" y="14"/>
                  <a:pt x="331" y="14"/>
                  <a:pt x="331" y="14"/>
                </a:cubicBezTo>
                <a:cubicBezTo>
                  <a:pt x="331" y="54"/>
                  <a:pt x="331" y="54"/>
                  <a:pt x="331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331"/>
                  <a:pt x="54" y="331"/>
                  <a:pt x="54" y="331"/>
                </a:cubicBezTo>
                <a:cubicBezTo>
                  <a:pt x="15" y="331"/>
                  <a:pt x="15" y="331"/>
                  <a:pt x="15" y="331"/>
                </a:cubicBezTo>
                <a:lnTo>
                  <a:pt x="15" y="14"/>
                </a:lnTo>
                <a:close/>
                <a:moveTo>
                  <a:pt x="108" y="331"/>
                </a:moveTo>
                <a:cubicBezTo>
                  <a:pt x="69" y="331"/>
                  <a:pt x="69" y="331"/>
                  <a:pt x="69" y="331"/>
                </a:cubicBezTo>
                <a:cubicBezTo>
                  <a:pt x="69" y="69"/>
                  <a:pt x="69" y="69"/>
                  <a:pt x="69" y="69"/>
                </a:cubicBezTo>
                <a:cubicBezTo>
                  <a:pt x="331" y="69"/>
                  <a:pt x="331" y="69"/>
                  <a:pt x="331" y="69"/>
                </a:cubicBezTo>
                <a:cubicBezTo>
                  <a:pt x="331" y="108"/>
                  <a:pt x="331" y="108"/>
                  <a:pt x="331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331"/>
                </a:lnTo>
                <a:close/>
                <a:moveTo>
                  <a:pt x="123" y="331"/>
                </a:moveTo>
                <a:cubicBezTo>
                  <a:pt x="123" y="123"/>
                  <a:pt x="123" y="123"/>
                  <a:pt x="123" y="123"/>
                </a:cubicBezTo>
                <a:cubicBezTo>
                  <a:pt x="331" y="123"/>
                  <a:pt x="331" y="123"/>
                  <a:pt x="331" y="123"/>
                </a:cubicBezTo>
                <a:cubicBezTo>
                  <a:pt x="331" y="331"/>
                  <a:pt x="331" y="331"/>
                  <a:pt x="331" y="331"/>
                </a:cubicBezTo>
                <a:lnTo>
                  <a:pt x="123" y="331"/>
                </a:lnTo>
                <a:close/>
                <a:moveTo>
                  <a:pt x="262" y="190"/>
                </a:moveTo>
                <a:cubicBezTo>
                  <a:pt x="262" y="171"/>
                  <a:pt x="246" y="155"/>
                  <a:pt x="227" y="155"/>
                </a:cubicBezTo>
                <a:cubicBezTo>
                  <a:pt x="208" y="155"/>
                  <a:pt x="193" y="171"/>
                  <a:pt x="193" y="190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70" y="295"/>
                  <a:pt x="170" y="295"/>
                  <a:pt x="170" y="295"/>
                </a:cubicBezTo>
                <a:cubicBezTo>
                  <a:pt x="285" y="295"/>
                  <a:pt x="285" y="295"/>
                  <a:pt x="285" y="295"/>
                </a:cubicBezTo>
                <a:cubicBezTo>
                  <a:pt x="285" y="206"/>
                  <a:pt x="285" y="206"/>
                  <a:pt x="285" y="206"/>
                </a:cubicBezTo>
                <a:cubicBezTo>
                  <a:pt x="262" y="206"/>
                  <a:pt x="262" y="206"/>
                  <a:pt x="262" y="206"/>
                </a:cubicBezTo>
                <a:lnTo>
                  <a:pt x="262" y="190"/>
                </a:lnTo>
                <a:close/>
                <a:moveTo>
                  <a:pt x="207" y="190"/>
                </a:moveTo>
                <a:cubicBezTo>
                  <a:pt x="207" y="179"/>
                  <a:pt x="216" y="170"/>
                  <a:pt x="227" y="170"/>
                </a:cubicBezTo>
                <a:cubicBezTo>
                  <a:pt x="238" y="170"/>
                  <a:pt x="247" y="179"/>
                  <a:pt x="247" y="190"/>
                </a:cubicBezTo>
                <a:cubicBezTo>
                  <a:pt x="247" y="206"/>
                  <a:pt x="247" y="206"/>
                  <a:pt x="247" y="206"/>
                </a:cubicBezTo>
                <a:cubicBezTo>
                  <a:pt x="207" y="206"/>
                  <a:pt x="207" y="206"/>
                  <a:pt x="207" y="206"/>
                </a:cubicBezTo>
                <a:lnTo>
                  <a:pt x="207" y="190"/>
                </a:lnTo>
                <a:close/>
                <a:moveTo>
                  <a:pt x="270" y="280"/>
                </a:moveTo>
                <a:cubicBezTo>
                  <a:pt x="185" y="280"/>
                  <a:pt x="185" y="280"/>
                  <a:pt x="185" y="280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270" y="220"/>
                  <a:pt x="270" y="220"/>
                  <a:pt x="270" y="220"/>
                </a:cubicBezTo>
                <a:lnTo>
                  <a:pt x="270" y="280"/>
                </a:lnTo>
                <a:close/>
                <a:moveTo>
                  <a:pt x="235" y="261"/>
                </a:moveTo>
                <a:cubicBezTo>
                  <a:pt x="220" y="261"/>
                  <a:pt x="220" y="261"/>
                  <a:pt x="220" y="261"/>
                </a:cubicBezTo>
                <a:cubicBezTo>
                  <a:pt x="220" y="239"/>
                  <a:pt x="220" y="239"/>
                  <a:pt x="220" y="239"/>
                </a:cubicBezTo>
                <a:cubicBezTo>
                  <a:pt x="235" y="239"/>
                  <a:pt x="235" y="239"/>
                  <a:pt x="235" y="239"/>
                </a:cubicBezTo>
                <a:lnTo>
                  <a:pt x="235" y="2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17" name="Google Shape;2053;p158"/>
          <p:cNvSpPr/>
          <p:nvPr/>
        </p:nvSpPr>
        <p:spPr>
          <a:xfrm>
            <a:off x="4897796" y="4005652"/>
            <a:ext cx="471488" cy="466061"/>
          </a:xfrm>
          <a:custGeom>
            <a:avLst/>
            <a:gdLst/>
            <a:ahLst/>
            <a:cxnLst/>
            <a:rect l="l" t="t" r="r" b="b"/>
            <a:pathLst>
              <a:path w="346" h="347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34323" y="2703490"/>
            <a:ext cx="2675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ukotvení strategického rámce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129783" y="3353538"/>
            <a:ext cx="27430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vyšší míra zapojení technologií</a:t>
            </a:r>
          </a:p>
        </p:txBody>
      </p:sp>
      <p:sp>
        <p:nvSpPr>
          <p:cNvPr id="21" name="Google Shape;2042;p158"/>
          <p:cNvSpPr/>
          <p:nvPr/>
        </p:nvSpPr>
        <p:spPr>
          <a:xfrm>
            <a:off x="335384" y="3301938"/>
            <a:ext cx="488397" cy="507127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284"/>
                </a:moveTo>
                <a:cubicBezTo>
                  <a:pt x="346" y="0"/>
                  <a:pt x="346" y="0"/>
                  <a:pt x="3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4"/>
                  <a:pt x="0" y="284"/>
                  <a:pt x="0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332"/>
                  <a:pt x="108" y="332"/>
                  <a:pt x="108" y="332"/>
                </a:cubicBezTo>
                <a:cubicBezTo>
                  <a:pt x="58" y="332"/>
                  <a:pt x="58" y="332"/>
                  <a:pt x="58" y="332"/>
                </a:cubicBezTo>
                <a:cubicBezTo>
                  <a:pt x="58" y="346"/>
                  <a:pt x="58" y="346"/>
                  <a:pt x="58" y="346"/>
                </a:cubicBezTo>
                <a:cubicBezTo>
                  <a:pt x="288" y="346"/>
                  <a:pt x="288" y="346"/>
                  <a:pt x="288" y="346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39" y="332"/>
                  <a:pt x="239" y="332"/>
                  <a:pt x="239" y="332"/>
                </a:cubicBezTo>
                <a:cubicBezTo>
                  <a:pt x="239" y="284"/>
                  <a:pt x="239" y="284"/>
                  <a:pt x="239" y="284"/>
                </a:cubicBezTo>
                <a:lnTo>
                  <a:pt x="346" y="284"/>
                </a:lnTo>
                <a:close/>
                <a:moveTo>
                  <a:pt x="15" y="15"/>
                </a:moveTo>
                <a:cubicBezTo>
                  <a:pt x="331" y="15"/>
                  <a:pt x="331" y="15"/>
                  <a:pt x="331" y="15"/>
                </a:cubicBezTo>
                <a:cubicBezTo>
                  <a:pt x="331" y="269"/>
                  <a:pt x="331" y="269"/>
                  <a:pt x="331" y="269"/>
                </a:cubicBezTo>
                <a:cubicBezTo>
                  <a:pt x="15" y="269"/>
                  <a:pt x="15" y="269"/>
                  <a:pt x="15" y="269"/>
                </a:cubicBezTo>
                <a:lnTo>
                  <a:pt x="15" y="15"/>
                </a:lnTo>
                <a:close/>
                <a:moveTo>
                  <a:pt x="224" y="332"/>
                </a:moveTo>
                <a:cubicBezTo>
                  <a:pt x="122" y="332"/>
                  <a:pt x="122" y="332"/>
                  <a:pt x="122" y="332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224" y="284"/>
                  <a:pt x="224" y="284"/>
                  <a:pt x="224" y="284"/>
                </a:cubicBezTo>
                <a:lnTo>
                  <a:pt x="224" y="332"/>
                </a:lnTo>
                <a:close/>
                <a:moveTo>
                  <a:pt x="135" y="111"/>
                </a:moveTo>
                <a:cubicBezTo>
                  <a:pt x="135" y="91"/>
                  <a:pt x="118" y="74"/>
                  <a:pt x="98" y="74"/>
                </a:cubicBezTo>
                <a:cubicBezTo>
                  <a:pt x="78" y="74"/>
                  <a:pt x="62" y="91"/>
                  <a:pt x="62" y="111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2" y="226"/>
                  <a:pt x="52" y="226"/>
                  <a:pt x="52" y="226"/>
                </a:cubicBezTo>
                <a:cubicBezTo>
                  <a:pt x="144" y="226"/>
                  <a:pt x="144" y="226"/>
                  <a:pt x="144" y="226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35" y="124"/>
                  <a:pt x="135" y="124"/>
                  <a:pt x="135" y="124"/>
                </a:cubicBezTo>
                <a:lnTo>
                  <a:pt x="135" y="111"/>
                </a:lnTo>
                <a:close/>
                <a:moveTo>
                  <a:pt x="77" y="111"/>
                </a:moveTo>
                <a:cubicBezTo>
                  <a:pt x="77" y="99"/>
                  <a:pt x="86" y="89"/>
                  <a:pt x="98" y="89"/>
                </a:cubicBezTo>
                <a:cubicBezTo>
                  <a:pt x="110" y="89"/>
                  <a:pt x="120" y="99"/>
                  <a:pt x="120" y="111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77" y="124"/>
                  <a:pt x="77" y="124"/>
                  <a:pt x="77" y="124"/>
                </a:cubicBezTo>
                <a:lnTo>
                  <a:pt x="77" y="111"/>
                </a:lnTo>
                <a:close/>
                <a:moveTo>
                  <a:pt x="130" y="211"/>
                </a:moveTo>
                <a:cubicBezTo>
                  <a:pt x="67" y="211"/>
                  <a:pt x="67" y="211"/>
                  <a:pt x="67" y="21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130" y="139"/>
                  <a:pt x="130" y="139"/>
                  <a:pt x="130" y="139"/>
                </a:cubicBezTo>
                <a:lnTo>
                  <a:pt x="130" y="211"/>
                </a:lnTo>
                <a:close/>
                <a:moveTo>
                  <a:pt x="91" y="188"/>
                </a:moveTo>
                <a:cubicBezTo>
                  <a:pt x="91" y="204"/>
                  <a:pt x="91" y="204"/>
                  <a:pt x="91" y="204"/>
                </a:cubicBezTo>
                <a:cubicBezTo>
                  <a:pt x="106" y="204"/>
                  <a:pt x="106" y="204"/>
                  <a:pt x="106" y="204"/>
                </a:cubicBezTo>
                <a:cubicBezTo>
                  <a:pt x="106" y="188"/>
                  <a:pt x="106" y="188"/>
                  <a:pt x="106" y="188"/>
                </a:cubicBezTo>
                <a:cubicBezTo>
                  <a:pt x="114" y="185"/>
                  <a:pt x="120" y="177"/>
                  <a:pt x="120" y="168"/>
                </a:cubicBezTo>
                <a:cubicBezTo>
                  <a:pt x="120" y="156"/>
                  <a:pt x="110" y="146"/>
                  <a:pt x="98" y="146"/>
                </a:cubicBezTo>
                <a:cubicBezTo>
                  <a:pt x="86" y="146"/>
                  <a:pt x="77" y="156"/>
                  <a:pt x="77" y="168"/>
                </a:cubicBezTo>
                <a:cubicBezTo>
                  <a:pt x="77" y="177"/>
                  <a:pt x="83" y="185"/>
                  <a:pt x="91" y="188"/>
                </a:cubicBezTo>
                <a:close/>
                <a:moveTo>
                  <a:pt x="98" y="161"/>
                </a:moveTo>
                <a:cubicBezTo>
                  <a:pt x="102" y="161"/>
                  <a:pt x="105" y="164"/>
                  <a:pt x="105" y="168"/>
                </a:cubicBezTo>
                <a:cubicBezTo>
                  <a:pt x="105" y="171"/>
                  <a:pt x="102" y="174"/>
                  <a:pt x="98" y="174"/>
                </a:cubicBezTo>
                <a:cubicBezTo>
                  <a:pt x="95" y="174"/>
                  <a:pt x="92" y="171"/>
                  <a:pt x="92" y="168"/>
                </a:cubicBezTo>
                <a:cubicBezTo>
                  <a:pt x="92" y="164"/>
                  <a:pt x="95" y="161"/>
                  <a:pt x="98" y="161"/>
                </a:cubicBezTo>
                <a:close/>
                <a:moveTo>
                  <a:pt x="257" y="134"/>
                </a:moveTo>
                <a:cubicBezTo>
                  <a:pt x="265" y="131"/>
                  <a:pt x="271" y="123"/>
                  <a:pt x="271" y="114"/>
                </a:cubicBezTo>
                <a:cubicBezTo>
                  <a:pt x="271" y="102"/>
                  <a:pt x="262" y="93"/>
                  <a:pt x="250" y="93"/>
                </a:cubicBezTo>
                <a:cubicBezTo>
                  <a:pt x="238" y="93"/>
                  <a:pt x="228" y="102"/>
                  <a:pt x="228" y="114"/>
                </a:cubicBezTo>
                <a:cubicBezTo>
                  <a:pt x="228" y="123"/>
                  <a:pt x="234" y="131"/>
                  <a:pt x="242" y="134"/>
                </a:cubicBezTo>
                <a:cubicBezTo>
                  <a:pt x="242" y="168"/>
                  <a:pt x="242" y="168"/>
                  <a:pt x="242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62" y="182"/>
                  <a:pt x="162" y="182"/>
                  <a:pt x="162" y="182"/>
                </a:cubicBezTo>
                <a:cubicBezTo>
                  <a:pt x="257" y="182"/>
                  <a:pt x="257" y="182"/>
                  <a:pt x="257" y="182"/>
                </a:cubicBezTo>
                <a:lnTo>
                  <a:pt x="257" y="134"/>
                </a:lnTo>
                <a:close/>
                <a:moveTo>
                  <a:pt x="250" y="107"/>
                </a:moveTo>
                <a:cubicBezTo>
                  <a:pt x="253" y="107"/>
                  <a:pt x="256" y="110"/>
                  <a:pt x="256" y="114"/>
                </a:cubicBezTo>
                <a:cubicBezTo>
                  <a:pt x="256" y="118"/>
                  <a:pt x="253" y="121"/>
                  <a:pt x="250" y="121"/>
                </a:cubicBezTo>
                <a:cubicBezTo>
                  <a:pt x="246" y="121"/>
                  <a:pt x="243" y="118"/>
                  <a:pt x="243" y="114"/>
                </a:cubicBezTo>
                <a:cubicBezTo>
                  <a:pt x="243" y="110"/>
                  <a:pt x="246" y="107"/>
                  <a:pt x="250" y="107"/>
                </a:cubicBezTo>
                <a:close/>
                <a:moveTo>
                  <a:pt x="290" y="143"/>
                </a:moveTo>
                <a:cubicBezTo>
                  <a:pt x="278" y="143"/>
                  <a:pt x="269" y="152"/>
                  <a:pt x="269" y="164"/>
                </a:cubicBezTo>
                <a:cubicBezTo>
                  <a:pt x="269" y="173"/>
                  <a:pt x="274" y="181"/>
                  <a:pt x="282" y="184"/>
                </a:cubicBezTo>
                <a:cubicBezTo>
                  <a:pt x="282" y="207"/>
                  <a:pt x="282" y="207"/>
                  <a:pt x="282" y="207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296" y="222"/>
                  <a:pt x="296" y="222"/>
                  <a:pt x="296" y="222"/>
                </a:cubicBezTo>
                <a:cubicBezTo>
                  <a:pt x="296" y="185"/>
                  <a:pt x="296" y="185"/>
                  <a:pt x="296" y="185"/>
                </a:cubicBezTo>
                <a:cubicBezTo>
                  <a:pt x="305" y="182"/>
                  <a:pt x="312" y="174"/>
                  <a:pt x="312" y="164"/>
                </a:cubicBezTo>
                <a:cubicBezTo>
                  <a:pt x="312" y="152"/>
                  <a:pt x="302" y="143"/>
                  <a:pt x="290" y="143"/>
                </a:cubicBezTo>
                <a:close/>
                <a:moveTo>
                  <a:pt x="290" y="171"/>
                </a:moveTo>
                <a:cubicBezTo>
                  <a:pt x="286" y="171"/>
                  <a:pt x="283" y="168"/>
                  <a:pt x="283" y="164"/>
                </a:cubicBezTo>
                <a:cubicBezTo>
                  <a:pt x="283" y="161"/>
                  <a:pt x="286" y="158"/>
                  <a:pt x="290" y="158"/>
                </a:cubicBezTo>
                <a:cubicBezTo>
                  <a:pt x="294" y="158"/>
                  <a:pt x="297" y="161"/>
                  <a:pt x="297" y="164"/>
                </a:cubicBezTo>
                <a:cubicBezTo>
                  <a:pt x="297" y="168"/>
                  <a:pt x="294" y="171"/>
                  <a:pt x="290" y="1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129783" y="4100183"/>
            <a:ext cx="36182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podpora inovativních přístupů a koncepcí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837912" y="2703490"/>
            <a:ext cx="30796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zvýšení efektivnosti veřejné správy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837912" y="3353538"/>
            <a:ext cx="18678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řízení na základě dat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837912" y="4100183"/>
            <a:ext cx="28680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140000"/>
            </a:pPr>
            <a:r>
              <a:rPr lang="cs-CZ" sz="1350" b="1" dirty="0">
                <a:solidFill>
                  <a:schemeClr val="bg1"/>
                </a:solidFill>
              </a:rPr>
              <a:t>zvyšování kvality služeb a života</a:t>
            </a:r>
          </a:p>
        </p:txBody>
      </p:sp>
      <p:pic>
        <p:nvPicPr>
          <p:cNvPr id="28" name="Picture 2" descr="Image result for pw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Nadpis 1"/>
          <p:cNvSpPr txBox="1">
            <a:spLocks/>
          </p:cNvSpPr>
          <p:nvPr/>
        </p:nvSpPr>
        <p:spPr>
          <a:xfrm>
            <a:off x="332185" y="432003"/>
            <a:ext cx="8479631" cy="72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 smtClean="0">
                <a:latin typeface="Georgia" panose="02040502050405020303" pitchFamily="18" charset="0"/>
              </a:rPr>
              <a:t>Proč Smart Region </a:t>
            </a:r>
            <a:endParaRPr lang="cs-CZ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0167" y="6347187"/>
            <a:ext cx="6290630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Strategický plán rozvoje Smart Regionu Jihočeského kraje  I   České Budějovice </a:t>
            </a:r>
            <a:endParaRPr lang="cs-CZ" sz="560" dirty="0">
              <a:solidFill>
                <a:schemeClr val="bg1"/>
              </a:solidFill>
            </a:endParaRPr>
          </a:p>
        </p:txBody>
      </p:sp>
      <p:sp>
        <p:nvSpPr>
          <p:cNvPr id="31" name="Google Shape;418;p71"/>
          <p:cNvSpPr txBox="1">
            <a:spLocks/>
          </p:cNvSpPr>
          <p:nvPr/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z="600" smtClean="0">
                <a:solidFill>
                  <a:schemeClr val="bg1"/>
                </a:solidFill>
              </a:rPr>
              <a:pPr algn="r"/>
              <a:t>2</a:t>
            </a:fld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32" name="Zástupný symbol pro číslo snímku 3"/>
          <p:cNvSpPr txBox="1">
            <a:spLocks/>
          </p:cNvSpPr>
          <p:nvPr/>
        </p:nvSpPr>
        <p:spPr>
          <a:xfrm>
            <a:off x="6163867" y="6560820"/>
            <a:ext cx="2647950" cy="1028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Google Shape;154;p28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8192483" y="6360519"/>
            <a:ext cx="1526876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4. </a:t>
            </a:r>
            <a:r>
              <a:rPr lang="cs-CZ" sz="560" dirty="0">
                <a:solidFill>
                  <a:schemeClr val="bg1"/>
                </a:solidFill>
              </a:rPr>
              <a:t>p</a:t>
            </a:r>
            <a:r>
              <a:rPr lang="cs-CZ" sz="560" dirty="0" smtClean="0">
                <a:solidFill>
                  <a:schemeClr val="bg1"/>
                </a:solidFill>
              </a:rPr>
              <a:t>rosince 2019</a:t>
            </a:r>
            <a:endParaRPr lang="cs-CZ" sz="5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417" name="Google Shape;417;p71"/>
          <p:cNvSpPr txBox="1">
            <a:spLocks noGrp="1"/>
          </p:cNvSpPr>
          <p:nvPr>
            <p:ph type="body" idx="1"/>
          </p:nvPr>
        </p:nvSpPr>
        <p:spPr>
          <a:xfrm>
            <a:off x="332185" y="2563177"/>
            <a:ext cx="8225723" cy="292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7144"/>
            <a:r>
              <a:rPr lang="cs-CZ" sz="2700" dirty="0">
                <a:latin typeface="+mj-lt"/>
              </a:rPr>
              <a:t>Jihočeský kraj bude aktivní v podpoře digitalizace, technologického rozvoje a inovací, bude dosahovat zlepšení technologické připravenosti regionu pro dlouhodobý a udržitelný rozvoj, bude atraktivním regionem pro jeho stávající i budoucí obyvatele a bude vytvářet nové příležitosti uplatnění mladých, talentovaných a vzdělaných obyvatel.</a:t>
            </a:r>
          </a:p>
        </p:txBody>
      </p:sp>
      <p:sp>
        <p:nvSpPr>
          <p:cNvPr id="418" name="Google Shape;418;p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3</a:t>
            </a:fld>
            <a:endParaRPr/>
          </a:p>
        </p:txBody>
      </p:sp>
      <p:sp>
        <p:nvSpPr>
          <p:cNvPr id="18" name="TextovéPole 17"/>
          <p:cNvSpPr txBox="1"/>
          <p:nvPr/>
        </p:nvSpPr>
        <p:spPr>
          <a:xfrm>
            <a:off x="250167" y="6347187"/>
            <a:ext cx="6290630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Strategický plán rozvoje Smart Regionu Jihočeského kraje  I   České Budějovice </a:t>
            </a:r>
            <a:endParaRPr lang="cs-CZ" sz="56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192483" y="6360519"/>
            <a:ext cx="1526876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4. </a:t>
            </a:r>
            <a:r>
              <a:rPr lang="cs-CZ" sz="560" dirty="0">
                <a:solidFill>
                  <a:schemeClr val="bg1"/>
                </a:solidFill>
              </a:rPr>
              <a:t>p</a:t>
            </a:r>
            <a:r>
              <a:rPr lang="cs-CZ" sz="560" dirty="0" smtClean="0">
                <a:solidFill>
                  <a:schemeClr val="bg1"/>
                </a:solidFill>
              </a:rPr>
              <a:t>rosince 2019</a:t>
            </a:r>
            <a:endParaRPr lang="cs-CZ" sz="56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2" name="Picture 2" descr="Image result for pw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1281" y="1813432"/>
            <a:ext cx="4486779" cy="641588"/>
          </a:xfrm>
        </p:spPr>
        <p:txBody>
          <a:bodyPr/>
          <a:lstStyle/>
          <a:p>
            <a:pPr marL="150019">
              <a:buClr>
                <a:schemeClr val="bg1"/>
              </a:buClr>
              <a:buSzPct val="150000"/>
            </a:pPr>
            <a:r>
              <a:rPr lang="cs-CZ" sz="1500" b="1" dirty="0"/>
              <a:t>Jihočeský kraj chce být regionem, který cíleně využívá inovace a moderní technologie k:</a:t>
            </a:r>
            <a:br>
              <a:rPr lang="cs-CZ" sz="1500" b="1" dirty="0"/>
            </a:br>
            <a:endParaRPr lang="cs-CZ" sz="15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4294967295"/>
          </p:nvPr>
        </p:nvSpPr>
        <p:spPr>
          <a:xfrm>
            <a:off x="6496050" y="5726907"/>
            <a:ext cx="2647950" cy="102394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8" name="Group 432"/>
          <p:cNvGrpSpPr/>
          <p:nvPr/>
        </p:nvGrpSpPr>
        <p:grpSpPr>
          <a:xfrm>
            <a:off x="5577901" y="2642187"/>
            <a:ext cx="3300413" cy="2386352"/>
            <a:chOff x="0" y="0"/>
            <a:chExt cx="6422498" cy="4960144"/>
          </a:xfrm>
          <a:solidFill>
            <a:schemeClr val="accent6"/>
          </a:solidFill>
        </p:grpSpPr>
        <p:sp>
          <p:nvSpPr>
            <p:cNvPr id="17" name="Freeform 187"/>
            <p:cNvSpPr/>
            <p:nvPr/>
          </p:nvSpPr>
          <p:spPr>
            <a:xfrm>
              <a:off x="2799552" y="1350371"/>
              <a:ext cx="3622946" cy="2687568"/>
            </a:xfrm>
            <a:custGeom>
              <a:avLst/>
              <a:gdLst>
                <a:gd name="connsiteX0" fmla="*/ 511968 w 1328737"/>
                <a:gd name="connsiteY0" fmla="*/ 933450 h 971550"/>
                <a:gd name="connsiteX1" fmla="*/ 609600 w 1328737"/>
                <a:gd name="connsiteY1" fmla="*/ 971550 h 971550"/>
                <a:gd name="connsiteX2" fmla="*/ 607218 w 1328737"/>
                <a:gd name="connsiteY2" fmla="*/ 876300 h 971550"/>
                <a:gd name="connsiteX3" fmla="*/ 633412 w 1328737"/>
                <a:gd name="connsiteY3" fmla="*/ 845344 h 971550"/>
                <a:gd name="connsiteX4" fmla="*/ 616743 w 1328737"/>
                <a:gd name="connsiteY4" fmla="*/ 773906 h 971550"/>
                <a:gd name="connsiteX5" fmla="*/ 638175 w 1328737"/>
                <a:gd name="connsiteY5" fmla="*/ 740569 h 971550"/>
                <a:gd name="connsiteX6" fmla="*/ 621506 w 1328737"/>
                <a:gd name="connsiteY6" fmla="*/ 611981 h 971550"/>
                <a:gd name="connsiteX7" fmla="*/ 652462 w 1328737"/>
                <a:gd name="connsiteY7" fmla="*/ 592931 h 971550"/>
                <a:gd name="connsiteX8" fmla="*/ 642937 w 1328737"/>
                <a:gd name="connsiteY8" fmla="*/ 542925 h 971550"/>
                <a:gd name="connsiteX9" fmla="*/ 764381 w 1328737"/>
                <a:gd name="connsiteY9" fmla="*/ 585787 h 971550"/>
                <a:gd name="connsiteX10" fmla="*/ 840581 w 1328737"/>
                <a:gd name="connsiteY10" fmla="*/ 578644 h 971550"/>
                <a:gd name="connsiteX11" fmla="*/ 823912 w 1328737"/>
                <a:gd name="connsiteY11" fmla="*/ 666750 h 971550"/>
                <a:gd name="connsiteX12" fmla="*/ 940593 w 1328737"/>
                <a:gd name="connsiteY12" fmla="*/ 657225 h 971550"/>
                <a:gd name="connsiteX13" fmla="*/ 971550 w 1328737"/>
                <a:gd name="connsiteY13" fmla="*/ 597694 h 971550"/>
                <a:gd name="connsiteX14" fmla="*/ 1031081 w 1328737"/>
                <a:gd name="connsiteY14" fmla="*/ 631031 h 971550"/>
                <a:gd name="connsiteX15" fmla="*/ 1073943 w 1328737"/>
                <a:gd name="connsiteY15" fmla="*/ 614362 h 971550"/>
                <a:gd name="connsiteX16" fmla="*/ 1143000 w 1328737"/>
                <a:gd name="connsiteY16" fmla="*/ 669131 h 971550"/>
                <a:gd name="connsiteX17" fmla="*/ 1169193 w 1328737"/>
                <a:gd name="connsiteY17" fmla="*/ 657225 h 971550"/>
                <a:gd name="connsiteX18" fmla="*/ 1212056 w 1328737"/>
                <a:gd name="connsiteY18" fmla="*/ 711994 h 971550"/>
                <a:gd name="connsiteX19" fmla="*/ 1276350 w 1328737"/>
                <a:gd name="connsiteY19" fmla="*/ 733425 h 971550"/>
                <a:gd name="connsiteX20" fmla="*/ 1304925 w 1328737"/>
                <a:gd name="connsiteY20" fmla="*/ 628650 h 971550"/>
                <a:gd name="connsiteX21" fmla="*/ 1257300 w 1328737"/>
                <a:gd name="connsiteY21" fmla="*/ 626269 h 971550"/>
                <a:gd name="connsiteX22" fmla="*/ 1207293 w 1328737"/>
                <a:gd name="connsiteY22" fmla="*/ 569119 h 971550"/>
                <a:gd name="connsiteX23" fmla="*/ 1271587 w 1328737"/>
                <a:gd name="connsiteY23" fmla="*/ 450056 h 971550"/>
                <a:gd name="connsiteX24" fmla="*/ 1328737 w 1328737"/>
                <a:gd name="connsiteY24" fmla="*/ 435769 h 971550"/>
                <a:gd name="connsiteX25" fmla="*/ 1271587 w 1328737"/>
                <a:gd name="connsiteY25" fmla="*/ 361950 h 971550"/>
                <a:gd name="connsiteX26" fmla="*/ 1223962 w 1328737"/>
                <a:gd name="connsiteY26" fmla="*/ 392906 h 971550"/>
                <a:gd name="connsiteX27" fmla="*/ 1104900 w 1328737"/>
                <a:gd name="connsiteY27" fmla="*/ 388144 h 971550"/>
                <a:gd name="connsiteX28" fmla="*/ 1021556 w 1328737"/>
                <a:gd name="connsiteY28" fmla="*/ 300037 h 971550"/>
                <a:gd name="connsiteX29" fmla="*/ 1031081 w 1328737"/>
                <a:gd name="connsiteY29" fmla="*/ 242887 h 971550"/>
                <a:gd name="connsiteX30" fmla="*/ 900112 w 1328737"/>
                <a:gd name="connsiteY30" fmla="*/ 230981 h 971550"/>
                <a:gd name="connsiteX31" fmla="*/ 878681 w 1328737"/>
                <a:gd name="connsiteY31" fmla="*/ 261937 h 971550"/>
                <a:gd name="connsiteX32" fmla="*/ 828675 w 1328737"/>
                <a:gd name="connsiteY32" fmla="*/ 221456 h 971550"/>
                <a:gd name="connsiteX33" fmla="*/ 790575 w 1328737"/>
                <a:gd name="connsiteY33" fmla="*/ 164306 h 971550"/>
                <a:gd name="connsiteX34" fmla="*/ 721518 w 1328737"/>
                <a:gd name="connsiteY34" fmla="*/ 128587 h 971550"/>
                <a:gd name="connsiteX35" fmla="*/ 659606 w 1328737"/>
                <a:gd name="connsiteY35" fmla="*/ 171450 h 971550"/>
                <a:gd name="connsiteX36" fmla="*/ 561975 w 1328737"/>
                <a:gd name="connsiteY36" fmla="*/ 52387 h 971550"/>
                <a:gd name="connsiteX37" fmla="*/ 581025 w 1328737"/>
                <a:gd name="connsiteY37" fmla="*/ 26194 h 971550"/>
                <a:gd name="connsiteX38" fmla="*/ 554831 w 1328737"/>
                <a:gd name="connsiteY38" fmla="*/ 0 h 971550"/>
                <a:gd name="connsiteX39" fmla="*/ 269081 w 1328737"/>
                <a:gd name="connsiteY39" fmla="*/ 57150 h 971550"/>
                <a:gd name="connsiteX40" fmla="*/ 0 w 1328737"/>
                <a:gd name="connsiteY40" fmla="*/ 440531 h 971550"/>
                <a:gd name="connsiteX41" fmla="*/ 400050 w 1328737"/>
                <a:gd name="connsiteY41" fmla="*/ 919162 h 971550"/>
                <a:gd name="connsiteX42" fmla="*/ 511968 w 1328737"/>
                <a:gd name="connsiteY42" fmla="*/ 933450 h 971550"/>
                <a:gd name="connsiteX0" fmla="*/ 511968 w 1309687"/>
                <a:gd name="connsiteY0" fmla="*/ 933450 h 971550"/>
                <a:gd name="connsiteX1" fmla="*/ 609600 w 1309687"/>
                <a:gd name="connsiteY1" fmla="*/ 971550 h 971550"/>
                <a:gd name="connsiteX2" fmla="*/ 607218 w 1309687"/>
                <a:gd name="connsiteY2" fmla="*/ 876300 h 971550"/>
                <a:gd name="connsiteX3" fmla="*/ 633412 w 1309687"/>
                <a:gd name="connsiteY3" fmla="*/ 845344 h 971550"/>
                <a:gd name="connsiteX4" fmla="*/ 616743 w 1309687"/>
                <a:gd name="connsiteY4" fmla="*/ 773906 h 971550"/>
                <a:gd name="connsiteX5" fmla="*/ 638175 w 1309687"/>
                <a:gd name="connsiteY5" fmla="*/ 740569 h 971550"/>
                <a:gd name="connsiteX6" fmla="*/ 621506 w 1309687"/>
                <a:gd name="connsiteY6" fmla="*/ 611981 h 971550"/>
                <a:gd name="connsiteX7" fmla="*/ 652462 w 1309687"/>
                <a:gd name="connsiteY7" fmla="*/ 592931 h 971550"/>
                <a:gd name="connsiteX8" fmla="*/ 642937 w 1309687"/>
                <a:gd name="connsiteY8" fmla="*/ 542925 h 971550"/>
                <a:gd name="connsiteX9" fmla="*/ 764381 w 1309687"/>
                <a:gd name="connsiteY9" fmla="*/ 585787 h 971550"/>
                <a:gd name="connsiteX10" fmla="*/ 840581 w 1309687"/>
                <a:gd name="connsiteY10" fmla="*/ 578644 h 971550"/>
                <a:gd name="connsiteX11" fmla="*/ 823912 w 1309687"/>
                <a:gd name="connsiteY11" fmla="*/ 666750 h 971550"/>
                <a:gd name="connsiteX12" fmla="*/ 940593 w 1309687"/>
                <a:gd name="connsiteY12" fmla="*/ 657225 h 971550"/>
                <a:gd name="connsiteX13" fmla="*/ 971550 w 1309687"/>
                <a:gd name="connsiteY13" fmla="*/ 597694 h 971550"/>
                <a:gd name="connsiteX14" fmla="*/ 1031081 w 1309687"/>
                <a:gd name="connsiteY14" fmla="*/ 631031 h 971550"/>
                <a:gd name="connsiteX15" fmla="*/ 1073943 w 1309687"/>
                <a:gd name="connsiteY15" fmla="*/ 614362 h 971550"/>
                <a:gd name="connsiteX16" fmla="*/ 1143000 w 1309687"/>
                <a:gd name="connsiteY16" fmla="*/ 669131 h 971550"/>
                <a:gd name="connsiteX17" fmla="*/ 1169193 w 1309687"/>
                <a:gd name="connsiteY17" fmla="*/ 657225 h 971550"/>
                <a:gd name="connsiteX18" fmla="*/ 1212056 w 1309687"/>
                <a:gd name="connsiteY18" fmla="*/ 711994 h 971550"/>
                <a:gd name="connsiteX19" fmla="*/ 1276350 w 1309687"/>
                <a:gd name="connsiteY19" fmla="*/ 733425 h 971550"/>
                <a:gd name="connsiteX20" fmla="*/ 1304925 w 1309687"/>
                <a:gd name="connsiteY20" fmla="*/ 628650 h 971550"/>
                <a:gd name="connsiteX21" fmla="*/ 1257300 w 1309687"/>
                <a:gd name="connsiteY21" fmla="*/ 626269 h 971550"/>
                <a:gd name="connsiteX22" fmla="*/ 1207293 w 1309687"/>
                <a:gd name="connsiteY22" fmla="*/ 569119 h 971550"/>
                <a:gd name="connsiteX23" fmla="*/ 1271587 w 1309687"/>
                <a:gd name="connsiteY23" fmla="*/ 450056 h 971550"/>
                <a:gd name="connsiteX24" fmla="*/ 1309687 w 1309687"/>
                <a:gd name="connsiteY24" fmla="*/ 435769 h 971550"/>
                <a:gd name="connsiteX25" fmla="*/ 1271587 w 1309687"/>
                <a:gd name="connsiteY25" fmla="*/ 361950 h 971550"/>
                <a:gd name="connsiteX26" fmla="*/ 1223962 w 1309687"/>
                <a:gd name="connsiteY26" fmla="*/ 392906 h 971550"/>
                <a:gd name="connsiteX27" fmla="*/ 1104900 w 1309687"/>
                <a:gd name="connsiteY27" fmla="*/ 388144 h 971550"/>
                <a:gd name="connsiteX28" fmla="*/ 1021556 w 1309687"/>
                <a:gd name="connsiteY28" fmla="*/ 300037 h 971550"/>
                <a:gd name="connsiteX29" fmla="*/ 1031081 w 1309687"/>
                <a:gd name="connsiteY29" fmla="*/ 242887 h 971550"/>
                <a:gd name="connsiteX30" fmla="*/ 900112 w 1309687"/>
                <a:gd name="connsiteY30" fmla="*/ 230981 h 971550"/>
                <a:gd name="connsiteX31" fmla="*/ 878681 w 1309687"/>
                <a:gd name="connsiteY31" fmla="*/ 261937 h 971550"/>
                <a:gd name="connsiteX32" fmla="*/ 828675 w 1309687"/>
                <a:gd name="connsiteY32" fmla="*/ 221456 h 971550"/>
                <a:gd name="connsiteX33" fmla="*/ 790575 w 1309687"/>
                <a:gd name="connsiteY33" fmla="*/ 164306 h 971550"/>
                <a:gd name="connsiteX34" fmla="*/ 721518 w 1309687"/>
                <a:gd name="connsiteY34" fmla="*/ 128587 h 971550"/>
                <a:gd name="connsiteX35" fmla="*/ 659606 w 1309687"/>
                <a:gd name="connsiteY35" fmla="*/ 171450 h 971550"/>
                <a:gd name="connsiteX36" fmla="*/ 561975 w 1309687"/>
                <a:gd name="connsiteY36" fmla="*/ 52387 h 971550"/>
                <a:gd name="connsiteX37" fmla="*/ 581025 w 1309687"/>
                <a:gd name="connsiteY37" fmla="*/ 26194 h 971550"/>
                <a:gd name="connsiteX38" fmla="*/ 554831 w 1309687"/>
                <a:gd name="connsiteY38" fmla="*/ 0 h 971550"/>
                <a:gd name="connsiteX39" fmla="*/ 269081 w 1309687"/>
                <a:gd name="connsiteY39" fmla="*/ 57150 h 971550"/>
                <a:gd name="connsiteX40" fmla="*/ 0 w 1309687"/>
                <a:gd name="connsiteY40" fmla="*/ 440531 h 971550"/>
                <a:gd name="connsiteX41" fmla="*/ 400050 w 1309687"/>
                <a:gd name="connsiteY41" fmla="*/ 919162 h 971550"/>
                <a:gd name="connsiteX42" fmla="*/ 511968 w 1309687"/>
                <a:gd name="connsiteY42" fmla="*/ 933450 h 971550"/>
                <a:gd name="connsiteX0" fmla="*/ 511968 w 1309687"/>
                <a:gd name="connsiteY0" fmla="*/ 933450 h 971550"/>
                <a:gd name="connsiteX1" fmla="*/ 609600 w 1309687"/>
                <a:gd name="connsiteY1" fmla="*/ 971550 h 971550"/>
                <a:gd name="connsiteX2" fmla="*/ 607218 w 1309687"/>
                <a:gd name="connsiteY2" fmla="*/ 876300 h 971550"/>
                <a:gd name="connsiteX3" fmla="*/ 633412 w 1309687"/>
                <a:gd name="connsiteY3" fmla="*/ 845344 h 971550"/>
                <a:gd name="connsiteX4" fmla="*/ 616743 w 1309687"/>
                <a:gd name="connsiteY4" fmla="*/ 773906 h 971550"/>
                <a:gd name="connsiteX5" fmla="*/ 638175 w 1309687"/>
                <a:gd name="connsiteY5" fmla="*/ 740569 h 971550"/>
                <a:gd name="connsiteX6" fmla="*/ 621506 w 1309687"/>
                <a:gd name="connsiteY6" fmla="*/ 611981 h 971550"/>
                <a:gd name="connsiteX7" fmla="*/ 652462 w 1309687"/>
                <a:gd name="connsiteY7" fmla="*/ 592931 h 971550"/>
                <a:gd name="connsiteX8" fmla="*/ 642937 w 1309687"/>
                <a:gd name="connsiteY8" fmla="*/ 542925 h 971550"/>
                <a:gd name="connsiteX9" fmla="*/ 764381 w 1309687"/>
                <a:gd name="connsiteY9" fmla="*/ 585787 h 971550"/>
                <a:gd name="connsiteX10" fmla="*/ 840581 w 1309687"/>
                <a:gd name="connsiteY10" fmla="*/ 578644 h 971550"/>
                <a:gd name="connsiteX11" fmla="*/ 823912 w 1309687"/>
                <a:gd name="connsiteY11" fmla="*/ 666750 h 971550"/>
                <a:gd name="connsiteX12" fmla="*/ 940593 w 1309687"/>
                <a:gd name="connsiteY12" fmla="*/ 657225 h 971550"/>
                <a:gd name="connsiteX13" fmla="*/ 971550 w 1309687"/>
                <a:gd name="connsiteY13" fmla="*/ 597694 h 971550"/>
                <a:gd name="connsiteX14" fmla="*/ 1031081 w 1309687"/>
                <a:gd name="connsiteY14" fmla="*/ 631031 h 971550"/>
                <a:gd name="connsiteX15" fmla="*/ 1073943 w 1309687"/>
                <a:gd name="connsiteY15" fmla="*/ 614362 h 971550"/>
                <a:gd name="connsiteX16" fmla="*/ 1143000 w 1309687"/>
                <a:gd name="connsiteY16" fmla="*/ 669131 h 971550"/>
                <a:gd name="connsiteX17" fmla="*/ 1169193 w 1309687"/>
                <a:gd name="connsiteY17" fmla="*/ 657225 h 971550"/>
                <a:gd name="connsiteX18" fmla="*/ 1212056 w 1309687"/>
                <a:gd name="connsiteY18" fmla="*/ 711994 h 971550"/>
                <a:gd name="connsiteX19" fmla="*/ 1276350 w 1309687"/>
                <a:gd name="connsiteY19" fmla="*/ 733425 h 971550"/>
                <a:gd name="connsiteX20" fmla="*/ 1304925 w 1309687"/>
                <a:gd name="connsiteY20" fmla="*/ 628650 h 971550"/>
                <a:gd name="connsiteX21" fmla="*/ 1257300 w 1309687"/>
                <a:gd name="connsiteY21" fmla="*/ 626269 h 971550"/>
                <a:gd name="connsiteX22" fmla="*/ 1207293 w 1309687"/>
                <a:gd name="connsiteY22" fmla="*/ 569119 h 971550"/>
                <a:gd name="connsiteX23" fmla="*/ 1271587 w 1309687"/>
                <a:gd name="connsiteY23" fmla="*/ 450056 h 971550"/>
                <a:gd name="connsiteX24" fmla="*/ 1309687 w 1309687"/>
                <a:gd name="connsiteY24" fmla="*/ 435769 h 971550"/>
                <a:gd name="connsiteX25" fmla="*/ 1271587 w 1309687"/>
                <a:gd name="connsiteY25" fmla="*/ 361950 h 971550"/>
                <a:gd name="connsiteX26" fmla="*/ 1211262 w 1309687"/>
                <a:gd name="connsiteY26" fmla="*/ 383381 h 971550"/>
                <a:gd name="connsiteX27" fmla="*/ 1104900 w 1309687"/>
                <a:gd name="connsiteY27" fmla="*/ 388144 h 971550"/>
                <a:gd name="connsiteX28" fmla="*/ 1021556 w 1309687"/>
                <a:gd name="connsiteY28" fmla="*/ 300037 h 971550"/>
                <a:gd name="connsiteX29" fmla="*/ 1031081 w 1309687"/>
                <a:gd name="connsiteY29" fmla="*/ 242887 h 971550"/>
                <a:gd name="connsiteX30" fmla="*/ 900112 w 1309687"/>
                <a:gd name="connsiteY30" fmla="*/ 230981 h 971550"/>
                <a:gd name="connsiteX31" fmla="*/ 878681 w 1309687"/>
                <a:gd name="connsiteY31" fmla="*/ 261937 h 971550"/>
                <a:gd name="connsiteX32" fmla="*/ 828675 w 1309687"/>
                <a:gd name="connsiteY32" fmla="*/ 221456 h 971550"/>
                <a:gd name="connsiteX33" fmla="*/ 790575 w 1309687"/>
                <a:gd name="connsiteY33" fmla="*/ 164306 h 971550"/>
                <a:gd name="connsiteX34" fmla="*/ 721518 w 1309687"/>
                <a:gd name="connsiteY34" fmla="*/ 128587 h 971550"/>
                <a:gd name="connsiteX35" fmla="*/ 659606 w 1309687"/>
                <a:gd name="connsiteY35" fmla="*/ 171450 h 971550"/>
                <a:gd name="connsiteX36" fmla="*/ 561975 w 1309687"/>
                <a:gd name="connsiteY36" fmla="*/ 52387 h 971550"/>
                <a:gd name="connsiteX37" fmla="*/ 581025 w 1309687"/>
                <a:gd name="connsiteY37" fmla="*/ 26194 h 971550"/>
                <a:gd name="connsiteX38" fmla="*/ 554831 w 1309687"/>
                <a:gd name="connsiteY38" fmla="*/ 0 h 971550"/>
                <a:gd name="connsiteX39" fmla="*/ 269081 w 1309687"/>
                <a:gd name="connsiteY39" fmla="*/ 57150 h 971550"/>
                <a:gd name="connsiteX40" fmla="*/ 0 w 1309687"/>
                <a:gd name="connsiteY40" fmla="*/ 440531 h 971550"/>
                <a:gd name="connsiteX41" fmla="*/ 400050 w 1309687"/>
                <a:gd name="connsiteY41" fmla="*/ 919162 h 971550"/>
                <a:gd name="connsiteX42" fmla="*/ 511968 w 1309687"/>
                <a:gd name="connsiteY42" fmla="*/ 93345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09687" h="971550">
                  <a:moveTo>
                    <a:pt x="511968" y="933450"/>
                  </a:moveTo>
                  <a:lnTo>
                    <a:pt x="609600" y="971550"/>
                  </a:lnTo>
                  <a:lnTo>
                    <a:pt x="607218" y="876300"/>
                  </a:lnTo>
                  <a:lnTo>
                    <a:pt x="633412" y="845344"/>
                  </a:lnTo>
                  <a:lnTo>
                    <a:pt x="616743" y="773906"/>
                  </a:lnTo>
                  <a:lnTo>
                    <a:pt x="638175" y="740569"/>
                  </a:lnTo>
                  <a:lnTo>
                    <a:pt x="621506" y="611981"/>
                  </a:lnTo>
                  <a:lnTo>
                    <a:pt x="652462" y="592931"/>
                  </a:lnTo>
                  <a:lnTo>
                    <a:pt x="642937" y="542925"/>
                  </a:lnTo>
                  <a:lnTo>
                    <a:pt x="764381" y="585787"/>
                  </a:lnTo>
                  <a:lnTo>
                    <a:pt x="840581" y="578644"/>
                  </a:lnTo>
                  <a:lnTo>
                    <a:pt x="823912" y="666750"/>
                  </a:lnTo>
                  <a:lnTo>
                    <a:pt x="940593" y="657225"/>
                  </a:lnTo>
                  <a:lnTo>
                    <a:pt x="971550" y="597694"/>
                  </a:lnTo>
                  <a:lnTo>
                    <a:pt x="1031081" y="631031"/>
                  </a:lnTo>
                  <a:lnTo>
                    <a:pt x="1073943" y="614362"/>
                  </a:lnTo>
                  <a:lnTo>
                    <a:pt x="1143000" y="669131"/>
                  </a:lnTo>
                  <a:lnTo>
                    <a:pt x="1169193" y="657225"/>
                  </a:lnTo>
                  <a:lnTo>
                    <a:pt x="1212056" y="711994"/>
                  </a:lnTo>
                  <a:lnTo>
                    <a:pt x="1276350" y="733425"/>
                  </a:lnTo>
                  <a:lnTo>
                    <a:pt x="1304925" y="628650"/>
                  </a:lnTo>
                  <a:lnTo>
                    <a:pt x="1257300" y="626269"/>
                  </a:lnTo>
                  <a:lnTo>
                    <a:pt x="1207293" y="569119"/>
                  </a:lnTo>
                  <a:lnTo>
                    <a:pt x="1271587" y="450056"/>
                  </a:lnTo>
                  <a:lnTo>
                    <a:pt x="1309687" y="435769"/>
                  </a:lnTo>
                  <a:lnTo>
                    <a:pt x="1271587" y="361950"/>
                  </a:lnTo>
                  <a:lnTo>
                    <a:pt x="1211262" y="383381"/>
                  </a:lnTo>
                  <a:lnTo>
                    <a:pt x="1104900" y="388144"/>
                  </a:lnTo>
                  <a:lnTo>
                    <a:pt x="1021556" y="300037"/>
                  </a:lnTo>
                  <a:lnTo>
                    <a:pt x="1031081" y="242887"/>
                  </a:lnTo>
                  <a:lnTo>
                    <a:pt x="900112" y="230981"/>
                  </a:lnTo>
                  <a:lnTo>
                    <a:pt x="878681" y="261937"/>
                  </a:lnTo>
                  <a:lnTo>
                    <a:pt x="828675" y="221456"/>
                  </a:lnTo>
                  <a:lnTo>
                    <a:pt x="790575" y="164306"/>
                  </a:lnTo>
                  <a:lnTo>
                    <a:pt x="721518" y="128587"/>
                  </a:lnTo>
                  <a:lnTo>
                    <a:pt x="659606" y="171450"/>
                  </a:lnTo>
                  <a:lnTo>
                    <a:pt x="561975" y="52387"/>
                  </a:lnTo>
                  <a:lnTo>
                    <a:pt x="581025" y="26194"/>
                  </a:lnTo>
                  <a:lnTo>
                    <a:pt x="554831" y="0"/>
                  </a:lnTo>
                  <a:lnTo>
                    <a:pt x="269081" y="57150"/>
                  </a:lnTo>
                  <a:lnTo>
                    <a:pt x="0" y="440531"/>
                  </a:lnTo>
                  <a:lnTo>
                    <a:pt x="400050" y="919162"/>
                  </a:lnTo>
                  <a:lnTo>
                    <a:pt x="511968" y="9334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18" name="Freeform 184"/>
            <p:cNvSpPr/>
            <p:nvPr/>
          </p:nvSpPr>
          <p:spPr>
            <a:xfrm>
              <a:off x="1646796" y="1310846"/>
              <a:ext cx="2819312" cy="3319937"/>
            </a:xfrm>
            <a:custGeom>
              <a:avLst/>
              <a:gdLst>
                <a:gd name="connsiteX0" fmla="*/ 750094 w 1019175"/>
                <a:gd name="connsiteY0" fmla="*/ 1200150 h 1200150"/>
                <a:gd name="connsiteX1" fmla="*/ 747712 w 1019175"/>
                <a:gd name="connsiteY1" fmla="*/ 1097757 h 1200150"/>
                <a:gd name="connsiteX2" fmla="*/ 842962 w 1019175"/>
                <a:gd name="connsiteY2" fmla="*/ 1062038 h 1200150"/>
                <a:gd name="connsiteX3" fmla="*/ 835819 w 1019175"/>
                <a:gd name="connsiteY3" fmla="*/ 1016794 h 1200150"/>
                <a:gd name="connsiteX4" fmla="*/ 871537 w 1019175"/>
                <a:gd name="connsiteY4" fmla="*/ 952500 h 1200150"/>
                <a:gd name="connsiteX5" fmla="*/ 1019175 w 1019175"/>
                <a:gd name="connsiteY5" fmla="*/ 988219 h 1200150"/>
                <a:gd name="connsiteX6" fmla="*/ 966787 w 1019175"/>
                <a:gd name="connsiteY6" fmla="*/ 954882 h 1200150"/>
                <a:gd name="connsiteX7" fmla="*/ 931069 w 1019175"/>
                <a:gd name="connsiteY7" fmla="*/ 907257 h 1200150"/>
                <a:gd name="connsiteX8" fmla="*/ 869156 w 1019175"/>
                <a:gd name="connsiteY8" fmla="*/ 900113 h 1200150"/>
                <a:gd name="connsiteX9" fmla="*/ 804862 w 1019175"/>
                <a:gd name="connsiteY9" fmla="*/ 852488 h 1200150"/>
                <a:gd name="connsiteX10" fmla="*/ 802481 w 1019175"/>
                <a:gd name="connsiteY10" fmla="*/ 769144 h 1200150"/>
                <a:gd name="connsiteX11" fmla="*/ 740569 w 1019175"/>
                <a:gd name="connsiteY11" fmla="*/ 747713 h 1200150"/>
                <a:gd name="connsiteX12" fmla="*/ 695325 w 1019175"/>
                <a:gd name="connsiteY12" fmla="*/ 633413 h 1200150"/>
                <a:gd name="connsiteX13" fmla="*/ 659606 w 1019175"/>
                <a:gd name="connsiteY13" fmla="*/ 626269 h 1200150"/>
                <a:gd name="connsiteX14" fmla="*/ 702469 w 1019175"/>
                <a:gd name="connsiteY14" fmla="*/ 581025 h 1200150"/>
                <a:gd name="connsiteX15" fmla="*/ 635794 w 1019175"/>
                <a:gd name="connsiteY15" fmla="*/ 581025 h 1200150"/>
                <a:gd name="connsiteX16" fmla="*/ 654844 w 1019175"/>
                <a:gd name="connsiteY16" fmla="*/ 528638 h 1200150"/>
                <a:gd name="connsiteX17" fmla="*/ 616744 w 1019175"/>
                <a:gd name="connsiteY17" fmla="*/ 516732 h 1200150"/>
                <a:gd name="connsiteX18" fmla="*/ 581025 w 1019175"/>
                <a:gd name="connsiteY18" fmla="*/ 473869 h 1200150"/>
                <a:gd name="connsiteX19" fmla="*/ 595312 w 1019175"/>
                <a:gd name="connsiteY19" fmla="*/ 433388 h 1200150"/>
                <a:gd name="connsiteX20" fmla="*/ 604837 w 1019175"/>
                <a:gd name="connsiteY20" fmla="*/ 419100 h 1200150"/>
                <a:gd name="connsiteX21" fmla="*/ 595312 w 1019175"/>
                <a:gd name="connsiteY21" fmla="*/ 388144 h 1200150"/>
                <a:gd name="connsiteX22" fmla="*/ 528637 w 1019175"/>
                <a:gd name="connsiteY22" fmla="*/ 388144 h 1200150"/>
                <a:gd name="connsiteX23" fmla="*/ 531019 w 1019175"/>
                <a:gd name="connsiteY23" fmla="*/ 371475 h 1200150"/>
                <a:gd name="connsiteX24" fmla="*/ 564356 w 1019175"/>
                <a:gd name="connsiteY24" fmla="*/ 361950 h 1200150"/>
                <a:gd name="connsiteX25" fmla="*/ 557212 w 1019175"/>
                <a:gd name="connsiteY25" fmla="*/ 321469 h 1200150"/>
                <a:gd name="connsiteX26" fmla="*/ 604837 w 1019175"/>
                <a:gd name="connsiteY26" fmla="*/ 316707 h 1200150"/>
                <a:gd name="connsiteX27" fmla="*/ 609600 w 1019175"/>
                <a:gd name="connsiteY27" fmla="*/ 280988 h 1200150"/>
                <a:gd name="connsiteX28" fmla="*/ 607219 w 1019175"/>
                <a:gd name="connsiteY28" fmla="*/ 145257 h 1200150"/>
                <a:gd name="connsiteX29" fmla="*/ 345281 w 1019175"/>
                <a:gd name="connsiteY29" fmla="*/ 0 h 1200150"/>
                <a:gd name="connsiteX30" fmla="*/ 107156 w 1019175"/>
                <a:gd name="connsiteY30" fmla="*/ 4763 h 1200150"/>
                <a:gd name="connsiteX31" fmla="*/ 0 w 1019175"/>
                <a:gd name="connsiteY31" fmla="*/ 566738 h 1200150"/>
                <a:gd name="connsiteX32" fmla="*/ 750094 w 1019175"/>
                <a:gd name="connsiteY32" fmla="*/ 1200150 h 1200150"/>
                <a:gd name="connsiteX0" fmla="*/ 750094 w 1019175"/>
                <a:gd name="connsiteY0" fmla="*/ 1200150 h 1200150"/>
                <a:gd name="connsiteX1" fmla="*/ 747712 w 1019175"/>
                <a:gd name="connsiteY1" fmla="*/ 1097757 h 1200150"/>
                <a:gd name="connsiteX2" fmla="*/ 842962 w 1019175"/>
                <a:gd name="connsiteY2" fmla="*/ 1062038 h 1200150"/>
                <a:gd name="connsiteX3" fmla="*/ 835819 w 1019175"/>
                <a:gd name="connsiteY3" fmla="*/ 1016794 h 1200150"/>
                <a:gd name="connsiteX4" fmla="*/ 871537 w 1019175"/>
                <a:gd name="connsiteY4" fmla="*/ 952500 h 1200150"/>
                <a:gd name="connsiteX5" fmla="*/ 1019175 w 1019175"/>
                <a:gd name="connsiteY5" fmla="*/ 988219 h 1200150"/>
                <a:gd name="connsiteX6" fmla="*/ 966787 w 1019175"/>
                <a:gd name="connsiteY6" fmla="*/ 954882 h 1200150"/>
                <a:gd name="connsiteX7" fmla="*/ 931069 w 1019175"/>
                <a:gd name="connsiteY7" fmla="*/ 907257 h 1200150"/>
                <a:gd name="connsiteX8" fmla="*/ 869156 w 1019175"/>
                <a:gd name="connsiteY8" fmla="*/ 900113 h 1200150"/>
                <a:gd name="connsiteX9" fmla="*/ 804862 w 1019175"/>
                <a:gd name="connsiteY9" fmla="*/ 852488 h 1200150"/>
                <a:gd name="connsiteX10" fmla="*/ 802481 w 1019175"/>
                <a:gd name="connsiteY10" fmla="*/ 769144 h 1200150"/>
                <a:gd name="connsiteX11" fmla="*/ 740569 w 1019175"/>
                <a:gd name="connsiteY11" fmla="*/ 747713 h 1200150"/>
                <a:gd name="connsiteX12" fmla="*/ 695325 w 1019175"/>
                <a:gd name="connsiteY12" fmla="*/ 633413 h 1200150"/>
                <a:gd name="connsiteX13" fmla="*/ 659606 w 1019175"/>
                <a:gd name="connsiteY13" fmla="*/ 626269 h 1200150"/>
                <a:gd name="connsiteX14" fmla="*/ 702469 w 1019175"/>
                <a:gd name="connsiteY14" fmla="*/ 581025 h 1200150"/>
                <a:gd name="connsiteX15" fmla="*/ 635794 w 1019175"/>
                <a:gd name="connsiteY15" fmla="*/ 581025 h 1200150"/>
                <a:gd name="connsiteX16" fmla="*/ 654844 w 1019175"/>
                <a:gd name="connsiteY16" fmla="*/ 528638 h 1200150"/>
                <a:gd name="connsiteX17" fmla="*/ 616744 w 1019175"/>
                <a:gd name="connsiteY17" fmla="*/ 516732 h 1200150"/>
                <a:gd name="connsiteX18" fmla="*/ 581025 w 1019175"/>
                <a:gd name="connsiteY18" fmla="*/ 473869 h 1200150"/>
                <a:gd name="connsiteX19" fmla="*/ 595312 w 1019175"/>
                <a:gd name="connsiteY19" fmla="*/ 433388 h 1200150"/>
                <a:gd name="connsiteX20" fmla="*/ 604837 w 1019175"/>
                <a:gd name="connsiteY20" fmla="*/ 419100 h 1200150"/>
                <a:gd name="connsiteX21" fmla="*/ 595312 w 1019175"/>
                <a:gd name="connsiteY21" fmla="*/ 388144 h 1200150"/>
                <a:gd name="connsiteX22" fmla="*/ 528637 w 1019175"/>
                <a:gd name="connsiteY22" fmla="*/ 388144 h 1200150"/>
                <a:gd name="connsiteX23" fmla="*/ 531019 w 1019175"/>
                <a:gd name="connsiteY23" fmla="*/ 371475 h 1200150"/>
                <a:gd name="connsiteX24" fmla="*/ 564356 w 1019175"/>
                <a:gd name="connsiteY24" fmla="*/ 361950 h 1200150"/>
                <a:gd name="connsiteX25" fmla="*/ 557212 w 1019175"/>
                <a:gd name="connsiteY25" fmla="*/ 321469 h 1200150"/>
                <a:gd name="connsiteX26" fmla="*/ 604837 w 1019175"/>
                <a:gd name="connsiteY26" fmla="*/ 316707 h 1200150"/>
                <a:gd name="connsiteX27" fmla="*/ 609600 w 1019175"/>
                <a:gd name="connsiteY27" fmla="*/ 280988 h 1200150"/>
                <a:gd name="connsiteX28" fmla="*/ 607219 w 1019175"/>
                <a:gd name="connsiteY28" fmla="*/ 145257 h 1200150"/>
                <a:gd name="connsiteX29" fmla="*/ 345281 w 1019175"/>
                <a:gd name="connsiteY29" fmla="*/ 0 h 1200150"/>
                <a:gd name="connsiteX30" fmla="*/ 107156 w 1019175"/>
                <a:gd name="connsiteY30" fmla="*/ 4763 h 1200150"/>
                <a:gd name="connsiteX31" fmla="*/ 0 w 1019175"/>
                <a:gd name="connsiteY31" fmla="*/ 566738 h 1200150"/>
                <a:gd name="connsiteX32" fmla="*/ 619125 w 1019175"/>
                <a:gd name="connsiteY32" fmla="*/ 1154907 h 1200150"/>
                <a:gd name="connsiteX33" fmla="*/ 750094 w 1019175"/>
                <a:gd name="connsiteY33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9175" h="1200150">
                  <a:moveTo>
                    <a:pt x="750094" y="1200150"/>
                  </a:moveTo>
                  <a:lnTo>
                    <a:pt x="747712" y="1097757"/>
                  </a:lnTo>
                  <a:lnTo>
                    <a:pt x="842962" y="1062038"/>
                  </a:lnTo>
                  <a:lnTo>
                    <a:pt x="835819" y="1016794"/>
                  </a:lnTo>
                  <a:lnTo>
                    <a:pt x="871537" y="952500"/>
                  </a:lnTo>
                  <a:lnTo>
                    <a:pt x="1019175" y="988219"/>
                  </a:lnTo>
                  <a:lnTo>
                    <a:pt x="966787" y="954882"/>
                  </a:lnTo>
                  <a:lnTo>
                    <a:pt x="931069" y="907257"/>
                  </a:lnTo>
                  <a:lnTo>
                    <a:pt x="869156" y="900113"/>
                  </a:lnTo>
                  <a:lnTo>
                    <a:pt x="804862" y="852488"/>
                  </a:lnTo>
                  <a:cubicBezTo>
                    <a:pt x="804068" y="824707"/>
                    <a:pt x="803275" y="796925"/>
                    <a:pt x="802481" y="769144"/>
                  </a:cubicBezTo>
                  <a:lnTo>
                    <a:pt x="740569" y="747713"/>
                  </a:lnTo>
                  <a:lnTo>
                    <a:pt x="695325" y="633413"/>
                  </a:lnTo>
                  <a:lnTo>
                    <a:pt x="659606" y="626269"/>
                  </a:lnTo>
                  <a:lnTo>
                    <a:pt x="702469" y="581025"/>
                  </a:lnTo>
                  <a:lnTo>
                    <a:pt x="635794" y="581025"/>
                  </a:lnTo>
                  <a:lnTo>
                    <a:pt x="654844" y="528638"/>
                  </a:lnTo>
                  <a:lnTo>
                    <a:pt x="616744" y="516732"/>
                  </a:lnTo>
                  <a:lnTo>
                    <a:pt x="581025" y="473869"/>
                  </a:lnTo>
                  <a:lnTo>
                    <a:pt x="595312" y="433388"/>
                  </a:lnTo>
                  <a:lnTo>
                    <a:pt x="604837" y="419100"/>
                  </a:lnTo>
                  <a:lnTo>
                    <a:pt x="595312" y="388144"/>
                  </a:lnTo>
                  <a:lnTo>
                    <a:pt x="528637" y="388144"/>
                  </a:lnTo>
                  <a:lnTo>
                    <a:pt x="531019" y="371475"/>
                  </a:lnTo>
                  <a:lnTo>
                    <a:pt x="564356" y="361950"/>
                  </a:lnTo>
                  <a:lnTo>
                    <a:pt x="557212" y="321469"/>
                  </a:lnTo>
                  <a:lnTo>
                    <a:pt x="604837" y="316707"/>
                  </a:lnTo>
                  <a:lnTo>
                    <a:pt x="609600" y="280988"/>
                  </a:lnTo>
                  <a:cubicBezTo>
                    <a:pt x="608806" y="235744"/>
                    <a:pt x="608013" y="190501"/>
                    <a:pt x="607219" y="145257"/>
                  </a:cubicBezTo>
                  <a:lnTo>
                    <a:pt x="345281" y="0"/>
                  </a:lnTo>
                  <a:lnTo>
                    <a:pt x="107156" y="4763"/>
                  </a:lnTo>
                  <a:lnTo>
                    <a:pt x="0" y="566738"/>
                  </a:lnTo>
                  <a:lnTo>
                    <a:pt x="619125" y="1154907"/>
                  </a:lnTo>
                  <a:lnTo>
                    <a:pt x="750094" y="12001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19" name="Freeform 183"/>
            <p:cNvSpPr/>
            <p:nvPr/>
          </p:nvSpPr>
          <p:spPr>
            <a:xfrm>
              <a:off x="803637" y="2628282"/>
              <a:ext cx="2911531" cy="2331862"/>
            </a:xfrm>
            <a:custGeom>
              <a:avLst/>
              <a:gdLst>
                <a:gd name="connsiteX0" fmla="*/ 4762 w 1052512"/>
                <a:gd name="connsiteY0" fmla="*/ 388144 h 842963"/>
                <a:gd name="connsiteX1" fmla="*/ 40481 w 1052512"/>
                <a:gd name="connsiteY1" fmla="*/ 485775 h 842963"/>
                <a:gd name="connsiteX2" fmla="*/ 109537 w 1052512"/>
                <a:gd name="connsiteY2" fmla="*/ 495300 h 842963"/>
                <a:gd name="connsiteX3" fmla="*/ 164306 w 1052512"/>
                <a:gd name="connsiteY3" fmla="*/ 566738 h 842963"/>
                <a:gd name="connsiteX4" fmla="*/ 214312 w 1052512"/>
                <a:gd name="connsiteY4" fmla="*/ 578644 h 842963"/>
                <a:gd name="connsiteX5" fmla="*/ 233362 w 1052512"/>
                <a:gd name="connsiteY5" fmla="*/ 592932 h 842963"/>
                <a:gd name="connsiteX6" fmla="*/ 307181 w 1052512"/>
                <a:gd name="connsiteY6" fmla="*/ 664369 h 842963"/>
                <a:gd name="connsiteX7" fmla="*/ 250031 w 1052512"/>
                <a:gd name="connsiteY7" fmla="*/ 685800 h 842963"/>
                <a:gd name="connsiteX8" fmla="*/ 295275 w 1052512"/>
                <a:gd name="connsiteY8" fmla="*/ 733425 h 842963"/>
                <a:gd name="connsiteX9" fmla="*/ 302419 w 1052512"/>
                <a:gd name="connsiteY9" fmla="*/ 769144 h 842963"/>
                <a:gd name="connsiteX10" fmla="*/ 638175 w 1052512"/>
                <a:gd name="connsiteY10" fmla="*/ 842963 h 842963"/>
                <a:gd name="connsiteX11" fmla="*/ 726281 w 1052512"/>
                <a:gd name="connsiteY11" fmla="*/ 792957 h 842963"/>
                <a:gd name="connsiteX12" fmla="*/ 754856 w 1052512"/>
                <a:gd name="connsiteY12" fmla="*/ 711994 h 842963"/>
                <a:gd name="connsiteX13" fmla="*/ 883444 w 1052512"/>
                <a:gd name="connsiteY13" fmla="*/ 771525 h 842963"/>
                <a:gd name="connsiteX14" fmla="*/ 931069 w 1052512"/>
                <a:gd name="connsiteY14" fmla="*/ 750094 h 842963"/>
                <a:gd name="connsiteX15" fmla="*/ 938212 w 1052512"/>
                <a:gd name="connsiteY15" fmla="*/ 785813 h 842963"/>
                <a:gd name="connsiteX16" fmla="*/ 983456 w 1052512"/>
                <a:gd name="connsiteY16" fmla="*/ 778669 h 842963"/>
                <a:gd name="connsiteX17" fmla="*/ 995362 w 1052512"/>
                <a:gd name="connsiteY17" fmla="*/ 828675 h 842963"/>
                <a:gd name="connsiteX18" fmla="*/ 1033462 w 1052512"/>
                <a:gd name="connsiteY18" fmla="*/ 828675 h 842963"/>
                <a:gd name="connsiteX19" fmla="*/ 1050131 w 1052512"/>
                <a:gd name="connsiteY19" fmla="*/ 802482 h 842963"/>
                <a:gd name="connsiteX20" fmla="*/ 1052512 w 1052512"/>
                <a:gd name="connsiteY20" fmla="*/ 721519 h 842963"/>
                <a:gd name="connsiteX21" fmla="*/ 1004887 w 1052512"/>
                <a:gd name="connsiteY21" fmla="*/ 690563 h 842963"/>
                <a:gd name="connsiteX22" fmla="*/ 962025 w 1052512"/>
                <a:gd name="connsiteY22" fmla="*/ 616744 h 842963"/>
                <a:gd name="connsiteX23" fmla="*/ 909637 w 1052512"/>
                <a:gd name="connsiteY23" fmla="*/ 583407 h 842963"/>
                <a:gd name="connsiteX24" fmla="*/ 897731 w 1052512"/>
                <a:gd name="connsiteY24" fmla="*/ 547688 h 842963"/>
                <a:gd name="connsiteX25" fmla="*/ 883444 w 1052512"/>
                <a:gd name="connsiteY25" fmla="*/ 478632 h 842963"/>
                <a:gd name="connsiteX26" fmla="*/ 847725 w 1052512"/>
                <a:gd name="connsiteY26" fmla="*/ 469107 h 842963"/>
                <a:gd name="connsiteX27" fmla="*/ 828675 w 1052512"/>
                <a:gd name="connsiteY27" fmla="*/ 414338 h 842963"/>
                <a:gd name="connsiteX28" fmla="*/ 790575 w 1052512"/>
                <a:gd name="connsiteY28" fmla="*/ 369094 h 842963"/>
                <a:gd name="connsiteX29" fmla="*/ 766762 w 1052512"/>
                <a:gd name="connsiteY29" fmla="*/ 383382 h 842963"/>
                <a:gd name="connsiteX30" fmla="*/ 769144 w 1052512"/>
                <a:gd name="connsiteY30" fmla="*/ 333375 h 842963"/>
                <a:gd name="connsiteX31" fmla="*/ 669131 w 1052512"/>
                <a:gd name="connsiteY31" fmla="*/ 354807 h 842963"/>
                <a:gd name="connsiteX32" fmla="*/ 633412 w 1052512"/>
                <a:gd name="connsiteY32" fmla="*/ 273844 h 842963"/>
                <a:gd name="connsiteX33" fmla="*/ 583406 w 1052512"/>
                <a:gd name="connsiteY33" fmla="*/ 250032 h 842963"/>
                <a:gd name="connsiteX34" fmla="*/ 547687 w 1052512"/>
                <a:gd name="connsiteY34" fmla="*/ 200025 h 842963"/>
                <a:gd name="connsiteX35" fmla="*/ 488156 w 1052512"/>
                <a:gd name="connsiteY35" fmla="*/ 159544 h 842963"/>
                <a:gd name="connsiteX36" fmla="*/ 457200 w 1052512"/>
                <a:gd name="connsiteY36" fmla="*/ 116682 h 842963"/>
                <a:gd name="connsiteX37" fmla="*/ 397669 w 1052512"/>
                <a:gd name="connsiteY37" fmla="*/ 78582 h 842963"/>
                <a:gd name="connsiteX38" fmla="*/ 350044 w 1052512"/>
                <a:gd name="connsiteY38" fmla="*/ 50007 h 842963"/>
                <a:gd name="connsiteX39" fmla="*/ 366712 w 1052512"/>
                <a:gd name="connsiteY39" fmla="*/ 0 h 842963"/>
                <a:gd name="connsiteX40" fmla="*/ 0 w 1052512"/>
                <a:gd name="connsiteY40" fmla="*/ 14288 h 842963"/>
                <a:gd name="connsiteX41" fmla="*/ 4762 w 1052512"/>
                <a:gd name="connsiteY41" fmla="*/ 388144 h 84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2512" h="842963">
                  <a:moveTo>
                    <a:pt x="4762" y="388144"/>
                  </a:moveTo>
                  <a:lnTo>
                    <a:pt x="40481" y="485775"/>
                  </a:lnTo>
                  <a:lnTo>
                    <a:pt x="109537" y="495300"/>
                  </a:lnTo>
                  <a:lnTo>
                    <a:pt x="164306" y="566738"/>
                  </a:lnTo>
                  <a:lnTo>
                    <a:pt x="214312" y="578644"/>
                  </a:lnTo>
                  <a:lnTo>
                    <a:pt x="233362" y="592932"/>
                  </a:lnTo>
                  <a:lnTo>
                    <a:pt x="307181" y="664369"/>
                  </a:lnTo>
                  <a:lnTo>
                    <a:pt x="250031" y="685800"/>
                  </a:lnTo>
                  <a:lnTo>
                    <a:pt x="295275" y="733425"/>
                  </a:lnTo>
                  <a:lnTo>
                    <a:pt x="302419" y="769144"/>
                  </a:lnTo>
                  <a:lnTo>
                    <a:pt x="638175" y="842963"/>
                  </a:lnTo>
                  <a:lnTo>
                    <a:pt x="726281" y="792957"/>
                  </a:lnTo>
                  <a:lnTo>
                    <a:pt x="754856" y="711994"/>
                  </a:lnTo>
                  <a:lnTo>
                    <a:pt x="883444" y="771525"/>
                  </a:lnTo>
                  <a:lnTo>
                    <a:pt x="931069" y="750094"/>
                  </a:lnTo>
                  <a:lnTo>
                    <a:pt x="938212" y="785813"/>
                  </a:lnTo>
                  <a:lnTo>
                    <a:pt x="983456" y="778669"/>
                  </a:lnTo>
                  <a:lnTo>
                    <a:pt x="995362" y="828675"/>
                  </a:lnTo>
                  <a:lnTo>
                    <a:pt x="1033462" y="828675"/>
                  </a:lnTo>
                  <a:lnTo>
                    <a:pt x="1050131" y="802482"/>
                  </a:lnTo>
                  <a:cubicBezTo>
                    <a:pt x="1050925" y="775494"/>
                    <a:pt x="1051718" y="748507"/>
                    <a:pt x="1052512" y="721519"/>
                  </a:cubicBezTo>
                  <a:lnTo>
                    <a:pt x="1004887" y="690563"/>
                  </a:lnTo>
                  <a:lnTo>
                    <a:pt x="962025" y="616744"/>
                  </a:lnTo>
                  <a:lnTo>
                    <a:pt x="909637" y="583407"/>
                  </a:lnTo>
                  <a:lnTo>
                    <a:pt x="897731" y="547688"/>
                  </a:lnTo>
                  <a:lnTo>
                    <a:pt x="883444" y="478632"/>
                  </a:lnTo>
                  <a:lnTo>
                    <a:pt x="847725" y="469107"/>
                  </a:lnTo>
                  <a:lnTo>
                    <a:pt x="828675" y="414338"/>
                  </a:lnTo>
                  <a:lnTo>
                    <a:pt x="790575" y="369094"/>
                  </a:lnTo>
                  <a:lnTo>
                    <a:pt x="766762" y="383382"/>
                  </a:lnTo>
                  <a:lnTo>
                    <a:pt x="769144" y="333375"/>
                  </a:lnTo>
                  <a:lnTo>
                    <a:pt x="669131" y="354807"/>
                  </a:lnTo>
                  <a:lnTo>
                    <a:pt x="633412" y="273844"/>
                  </a:lnTo>
                  <a:lnTo>
                    <a:pt x="583406" y="250032"/>
                  </a:lnTo>
                  <a:lnTo>
                    <a:pt x="547687" y="200025"/>
                  </a:lnTo>
                  <a:lnTo>
                    <a:pt x="488156" y="159544"/>
                  </a:lnTo>
                  <a:lnTo>
                    <a:pt x="457200" y="116682"/>
                  </a:lnTo>
                  <a:lnTo>
                    <a:pt x="397669" y="78582"/>
                  </a:lnTo>
                  <a:lnTo>
                    <a:pt x="350044" y="50007"/>
                  </a:lnTo>
                  <a:lnTo>
                    <a:pt x="366712" y="0"/>
                  </a:lnTo>
                  <a:lnTo>
                    <a:pt x="0" y="14288"/>
                  </a:lnTo>
                  <a:cubicBezTo>
                    <a:pt x="1587" y="142875"/>
                    <a:pt x="3175" y="271463"/>
                    <a:pt x="4762" y="38814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20" name="Freeform 182"/>
            <p:cNvSpPr/>
            <p:nvPr/>
          </p:nvSpPr>
          <p:spPr>
            <a:xfrm>
              <a:off x="2371384" y="0"/>
              <a:ext cx="2107897" cy="2233051"/>
            </a:xfrm>
            <a:custGeom>
              <a:avLst/>
              <a:gdLst>
                <a:gd name="connsiteX0" fmla="*/ 45244 w 762000"/>
                <a:gd name="connsiteY0" fmla="*/ 492918 h 807243"/>
                <a:gd name="connsiteX1" fmla="*/ 57150 w 762000"/>
                <a:gd name="connsiteY1" fmla="*/ 550068 h 807243"/>
                <a:gd name="connsiteX2" fmla="*/ 95250 w 762000"/>
                <a:gd name="connsiteY2" fmla="*/ 516731 h 807243"/>
                <a:gd name="connsiteX3" fmla="*/ 130969 w 762000"/>
                <a:gd name="connsiteY3" fmla="*/ 590550 h 807243"/>
                <a:gd name="connsiteX4" fmla="*/ 185738 w 762000"/>
                <a:gd name="connsiteY4" fmla="*/ 602456 h 807243"/>
                <a:gd name="connsiteX5" fmla="*/ 242888 w 762000"/>
                <a:gd name="connsiteY5" fmla="*/ 609600 h 807243"/>
                <a:gd name="connsiteX6" fmla="*/ 233363 w 762000"/>
                <a:gd name="connsiteY6" fmla="*/ 652462 h 807243"/>
                <a:gd name="connsiteX7" fmla="*/ 266700 w 762000"/>
                <a:gd name="connsiteY7" fmla="*/ 678656 h 807243"/>
                <a:gd name="connsiteX8" fmla="*/ 328613 w 762000"/>
                <a:gd name="connsiteY8" fmla="*/ 733425 h 807243"/>
                <a:gd name="connsiteX9" fmla="*/ 352425 w 762000"/>
                <a:gd name="connsiteY9" fmla="*/ 759618 h 807243"/>
                <a:gd name="connsiteX10" fmla="*/ 371475 w 762000"/>
                <a:gd name="connsiteY10" fmla="*/ 735806 h 807243"/>
                <a:gd name="connsiteX11" fmla="*/ 400050 w 762000"/>
                <a:gd name="connsiteY11" fmla="*/ 797718 h 807243"/>
                <a:gd name="connsiteX12" fmla="*/ 426244 w 762000"/>
                <a:gd name="connsiteY12" fmla="*/ 792956 h 807243"/>
                <a:gd name="connsiteX13" fmla="*/ 438150 w 762000"/>
                <a:gd name="connsiteY13" fmla="*/ 771525 h 807243"/>
                <a:gd name="connsiteX14" fmla="*/ 495300 w 762000"/>
                <a:gd name="connsiteY14" fmla="*/ 807243 h 807243"/>
                <a:gd name="connsiteX15" fmla="*/ 500063 w 762000"/>
                <a:gd name="connsiteY15" fmla="*/ 792956 h 807243"/>
                <a:gd name="connsiteX16" fmla="*/ 466725 w 762000"/>
                <a:gd name="connsiteY16" fmla="*/ 769143 h 807243"/>
                <a:gd name="connsiteX17" fmla="*/ 447675 w 762000"/>
                <a:gd name="connsiteY17" fmla="*/ 738187 h 807243"/>
                <a:gd name="connsiteX18" fmla="*/ 481013 w 762000"/>
                <a:gd name="connsiteY18" fmla="*/ 692943 h 807243"/>
                <a:gd name="connsiteX19" fmla="*/ 454819 w 762000"/>
                <a:gd name="connsiteY19" fmla="*/ 681037 h 807243"/>
                <a:gd name="connsiteX20" fmla="*/ 431007 w 762000"/>
                <a:gd name="connsiteY20" fmla="*/ 619125 h 807243"/>
                <a:gd name="connsiteX21" fmla="*/ 445294 w 762000"/>
                <a:gd name="connsiteY21" fmla="*/ 602456 h 807243"/>
                <a:gd name="connsiteX22" fmla="*/ 473869 w 762000"/>
                <a:gd name="connsiteY22" fmla="*/ 638175 h 807243"/>
                <a:gd name="connsiteX23" fmla="*/ 547688 w 762000"/>
                <a:gd name="connsiteY23" fmla="*/ 616743 h 807243"/>
                <a:gd name="connsiteX24" fmla="*/ 571500 w 762000"/>
                <a:gd name="connsiteY24" fmla="*/ 607218 h 807243"/>
                <a:gd name="connsiteX25" fmla="*/ 561975 w 762000"/>
                <a:gd name="connsiteY25" fmla="*/ 571500 h 807243"/>
                <a:gd name="connsiteX26" fmla="*/ 583407 w 762000"/>
                <a:gd name="connsiteY26" fmla="*/ 552450 h 807243"/>
                <a:gd name="connsiteX27" fmla="*/ 600075 w 762000"/>
                <a:gd name="connsiteY27" fmla="*/ 521493 h 807243"/>
                <a:gd name="connsiteX28" fmla="*/ 688182 w 762000"/>
                <a:gd name="connsiteY28" fmla="*/ 504825 h 807243"/>
                <a:gd name="connsiteX29" fmla="*/ 704850 w 762000"/>
                <a:gd name="connsiteY29" fmla="*/ 490537 h 807243"/>
                <a:gd name="connsiteX30" fmla="*/ 759619 w 762000"/>
                <a:gd name="connsiteY30" fmla="*/ 276225 h 807243"/>
                <a:gd name="connsiteX31" fmla="*/ 721519 w 762000"/>
                <a:gd name="connsiteY31" fmla="*/ 226218 h 807243"/>
                <a:gd name="connsiteX32" fmla="*/ 762000 w 762000"/>
                <a:gd name="connsiteY32" fmla="*/ 209550 h 807243"/>
                <a:gd name="connsiteX33" fmla="*/ 745332 w 762000"/>
                <a:gd name="connsiteY33" fmla="*/ 157162 h 807243"/>
                <a:gd name="connsiteX34" fmla="*/ 697707 w 762000"/>
                <a:gd name="connsiteY34" fmla="*/ 16668 h 807243"/>
                <a:gd name="connsiteX35" fmla="*/ 330994 w 762000"/>
                <a:gd name="connsiteY35" fmla="*/ 0 h 807243"/>
                <a:gd name="connsiteX36" fmla="*/ 42863 w 762000"/>
                <a:gd name="connsiteY36" fmla="*/ 147637 h 807243"/>
                <a:gd name="connsiteX37" fmla="*/ 0 w 762000"/>
                <a:gd name="connsiteY37" fmla="*/ 450056 h 807243"/>
                <a:gd name="connsiteX38" fmla="*/ 45244 w 762000"/>
                <a:gd name="connsiteY38" fmla="*/ 492918 h 8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2000" h="807243">
                  <a:moveTo>
                    <a:pt x="45244" y="492918"/>
                  </a:moveTo>
                  <a:lnTo>
                    <a:pt x="57150" y="550068"/>
                  </a:lnTo>
                  <a:lnTo>
                    <a:pt x="95250" y="516731"/>
                  </a:lnTo>
                  <a:lnTo>
                    <a:pt x="130969" y="590550"/>
                  </a:lnTo>
                  <a:lnTo>
                    <a:pt x="185738" y="602456"/>
                  </a:lnTo>
                  <a:lnTo>
                    <a:pt x="242888" y="609600"/>
                  </a:lnTo>
                  <a:lnTo>
                    <a:pt x="233363" y="652462"/>
                  </a:lnTo>
                  <a:lnTo>
                    <a:pt x="266700" y="678656"/>
                  </a:lnTo>
                  <a:lnTo>
                    <a:pt x="328613" y="733425"/>
                  </a:lnTo>
                  <a:lnTo>
                    <a:pt x="352425" y="759618"/>
                  </a:lnTo>
                  <a:lnTo>
                    <a:pt x="371475" y="735806"/>
                  </a:lnTo>
                  <a:lnTo>
                    <a:pt x="400050" y="797718"/>
                  </a:lnTo>
                  <a:lnTo>
                    <a:pt x="426244" y="792956"/>
                  </a:lnTo>
                  <a:lnTo>
                    <a:pt x="438150" y="771525"/>
                  </a:lnTo>
                  <a:lnTo>
                    <a:pt x="495300" y="807243"/>
                  </a:lnTo>
                  <a:lnTo>
                    <a:pt x="500063" y="792956"/>
                  </a:lnTo>
                  <a:lnTo>
                    <a:pt x="466725" y="769143"/>
                  </a:lnTo>
                  <a:lnTo>
                    <a:pt x="447675" y="738187"/>
                  </a:lnTo>
                  <a:lnTo>
                    <a:pt x="481013" y="692943"/>
                  </a:lnTo>
                  <a:lnTo>
                    <a:pt x="454819" y="681037"/>
                  </a:lnTo>
                  <a:lnTo>
                    <a:pt x="431007" y="619125"/>
                  </a:lnTo>
                  <a:lnTo>
                    <a:pt x="445294" y="602456"/>
                  </a:lnTo>
                  <a:lnTo>
                    <a:pt x="473869" y="638175"/>
                  </a:lnTo>
                  <a:lnTo>
                    <a:pt x="547688" y="616743"/>
                  </a:lnTo>
                  <a:lnTo>
                    <a:pt x="571500" y="607218"/>
                  </a:lnTo>
                  <a:lnTo>
                    <a:pt x="561975" y="571500"/>
                  </a:lnTo>
                  <a:lnTo>
                    <a:pt x="583407" y="552450"/>
                  </a:lnTo>
                  <a:lnTo>
                    <a:pt x="600075" y="521493"/>
                  </a:lnTo>
                  <a:lnTo>
                    <a:pt x="688182" y="504825"/>
                  </a:lnTo>
                  <a:lnTo>
                    <a:pt x="704850" y="490537"/>
                  </a:lnTo>
                  <a:lnTo>
                    <a:pt x="759619" y="276225"/>
                  </a:lnTo>
                  <a:lnTo>
                    <a:pt x="721519" y="226218"/>
                  </a:lnTo>
                  <a:lnTo>
                    <a:pt x="762000" y="209550"/>
                  </a:lnTo>
                  <a:lnTo>
                    <a:pt x="745332" y="157162"/>
                  </a:lnTo>
                  <a:lnTo>
                    <a:pt x="697707" y="16668"/>
                  </a:lnTo>
                  <a:lnTo>
                    <a:pt x="330994" y="0"/>
                  </a:lnTo>
                  <a:lnTo>
                    <a:pt x="42863" y="147637"/>
                  </a:lnTo>
                  <a:lnTo>
                    <a:pt x="0" y="450056"/>
                  </a:lnTo>
                  <a:lnTo>
                    <a:pt x="45244" y="49291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21" name="Freeform 181"/>
            <p:cNvSpPr/>
            <p:nvPr/>
          </p:nvSpPr>
          <p:spPr>
            <a:xfrm>
              <a:off x="1007840" y="276660"/>
              <a:ext cx="1692904" cy="1673144"/>
            </a:xfrm>
            <a:custGeom>
              <a:avLst/>
              <a:gdLst>
                <a:gd name="connsiteX0" fmla="*/ 607218 w 611981"/>
                <a:gd name="connsiteY0" fmla="*/ 95250 h 604838"/>
                <a:gd name="connsiteX1" fmla="*/ 611981 w 611981"/>
                <a:gd name="connsiteY1" fmla="*/ 147638 h 604838"/>
                <a:gd name="connsiteX2" fmla="*/ 609600 w 611981"/>
                <a:gd name="connsiteY2" fmla="*/ 197644 h 604838"/>
                <a:gd name="connsiteX3" fmla="*/ 581025 w 611981"/>
                <a:gd name="connsiteY3" fmla="*/ 202406 h 604838"/>
                <a:gd name="connsiteX4" fmla="*/ 600075 w 611981"/>
                <a:gd name="connsiteY4" fmla="*/ 283369 h 604838"/>
                <a:gd name="connsiteX5" fmla="*/ 561975 w 611981"/>
                <a:gd name="connsiteY5" fmla="*/ 288131 h 604838"/>
                <a:gd name="connsiteX6" fmla="*/ 561975 w 611981"/>
                <a:gd name="connsiteY6" fmla="*/ 316706 h 604838"/>
                <a:gd name="connsiteX7" fmla="*/ 521493 w 611981"/>
                <a:gd name="connsiteY7" fmla="*/ 342900 h 604838"/>
                <a:gd name="connsiteX8" fmla="*/ 535781 w 611981"/>
                <a:gd name="connsiteY8" fmla="*/ 397669 h 604838"/>
                <a:gd name="connsiteX9" fmla="*/ 478631 w 611981"/>
                <a:gd name="connsiteY9" fmla="*/ 381000 h 604838"/>
                <a:gd name="connsiteX10" fmla="*/ 442912 w 611981"/>
                <a:gd name="connsiteY10" fmla="*/ 411956 h 604838"/>
                <a:gd name="connsiteX11" fmla="*/ 445293 w 611981"/>
                <a:gd name="connsiteY11" fmla="*/ 452438 h 604838"/>
                <a:gd name="connsiteX12" fmla="*/ 483393 w 611981"/>
                <a:gd name="connsiteY12" fmla="*/ 485775 h 604838"/>
                <a:gd name="connsiteX13" fmla="*/ 450056 w 611981"/>
                <a:gd name="connsiteY13" fmla="*/ 476250 h 604838"/>
                <a:gd name="connsiteX14" fmla="*/ 433387 w 611981"/>
                <a:gd name="connsiteY14" fmla="*/ 483394 h 604838"/>
                <a:gd name="connsiteX15" fmla="*/ 390525 w 611981"/>
                <a:gd name="connsiteY15" fmla="*/ 466725 h 604838"/>
                <a:gd name="connsiteX16" fmla="*/ 400050 w 611981"/>
                <a:gd name="connsiteY16" fmla="*/ 519113 h 604838"/>
                <a:gd name="connsiteX17" fmla="*/ 409575 w 611981"/>
                <a:gd name="connsiteY17" fmla="*/ 542925 h 604838"/>
                <a:gd name="connsiteX18" fmla="*/ 414337 w 611981"/>
                <a:gd name="connsiteY18" fmla="*/ 561975 h 604838"/>
                <a:gd name="connsiteX19" fmla="*/ 359568 w 611981"/>
                <a:gd name="connsiteY19" fmla="*/ 585788 h 604838"/>
                <a:gd name="connsiteX20" fmla="*/ 366712 w 611981"/>
                <a:gd name="connsiteY20" fmla="*/ 604838 h 604838"/>
                <a:gd name="connsiteX21" fmla="*/ 50006 w 611981"/>
                <a:gd name="connsiteY21" fmla="*/ 578644 h 604838"/>
                <a:gd name="connsiteX22" fmla="*/ 0 w 611981"/>
                <a:gd name="connsiteY22" fmla="*/ 204788 h 604838"/>
                <a:gd name="connsiteX23" fmla="*/ 200025 w 611981"/>
                <a:gd name="connsiteY23" fmla="*/ 7144 h 604838"/>
                <a:gd name="connsiteX24" fmla="*/ 588168 w 611981"/>
                <a:gd name="connsiteY24" fmla="*/ 0 h 604838"/>
                <a:gd name="connsiteX25" fmla="*/ 607218 w 611981"/>
                <a:gd name="connsiteY25" fmla="*/ 9525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981" h="604838">
                  <a:moveTo>
                    <a:pt x="607218" y="95250"/>
                  </a:moveTo>
                  <a:lnTo>
                    <a:pt x="611981" y="147638"/>
                  </a:lnTo>
                  <a:lnTo>
                    <a:pt x="609600" y="197644"/>
                  </a:lnTo>
                  <a:lnTo>
                    <a:pt x="581025" y="202406"/>
                  </a:lnTo>
                  <a:lnTo>
                    <a:pt x="600075" y="283369"/>
                  </a:lnTo>
                  <a:lnTo>
                    <a:pt x="561975" y="288131"/>
                  </a:lnTo>
                  <a:lnTo>
                    <a:pt x="561975" y="316706"/>
                  </a:lnTo>
                  <a:lnTo>
                    <a:pt x="521493" y="342900"/>
                  </a:lnTo>
                  <a:lnTo>
                    <a:pt x="535781" y="397669"/>
                  </a:lnTo>
                  <a:lnTo>
                    <a:pt x="478631" y="381000"/>
                  </a:lnTo>
                  <a:lnTo>
                    <a:pt x="442912" y="411956"/>
                  </a:lnTo>
                  <a:lnTo>
                    <a:pt x="445293" y="452438"/>
                  </a:lnTo>
                  <a:lnTo>
                    <a:pt x="483393" y="485775"/>
                  </a:lnTo>
                  <a:lnTo>
                    <a:pt x="450056" y="476250"/>
                  </a:lnTo>
                  <a:lnTo>
                    <a:pt x="433387" y="483394"/>
                  </a:lnTo>
                  <a:lnTo>
                    <a:pt x="390525" y="466725"/>
                  </a:lnTo>
                  <a:lnTo>
                    <a:pt x="400050" y="519113"/>
                  </a:lnTo>
                  <a:lnTo>
                    <a:pt x="409575" y="542925"/>
                  </a:lnTo>
                  <a:lnTo>
                    <a:pt x="414337" y="561975"/>
                  </a:lnTo>
                  <a:lnTo>
                    <a:pt x="359568" y="585788"/>
                  </a:lnTo>
                  <a:lnTo>
                    <a:pt x="366712" y="604838"/>
                  </a:lnTo>
                  <a:lnTo>
                    <a:pt x="50006" y="578644"/>
                  </a:lnTo>
                  <a:lnTo>
                    <a:pt x="0" y="204788"/>
                  </a:lnTo>
                  <a:lnTo>
                    <a:pt x="200025" y="7144"/>
                  </a:lnTo>
                  <a:lnTo>
                    <a:pt x="588168" y="0"/>
                  </a:lnTo>
                  <a:lnTo>
                    <a:pt x="607218" y="952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22" name="Freeform 180"/>
            <p:cNvSpPr/>
            <p:nvPr/>
          </p:nvSpPr>
          <p:spPr>
            <a:xfrm>
              <a:off x="414993" y="408404"/>
              <a:ext cx="1620447" cy="2180356"/>
            </a:xfrm>
            <a:custGeom>
              <a:avLst/>
              <a:gdLst>
                <a:gd name="connsiteX0" fmla="*/ 276225 w 585788"/>
                <a:gd name="connsiteY0" fmla="*/ 76200 h 788194"/>
                <a:gd name="connsiteX1" fmla="*/ 292894 w 585788"/>
                <a:gd name="connsiteY1" fmla="*/ 142875 h 788194"/>
                <a:gd name="connsiteX2" fmla="*/ 283369 w 585788"/>
                <a:gd name="connsiteY2" fmla="*/ 171450 h 788194"/>
                <a:gd name="connsiteX3" fmla="*/ 300038 w 585788"/>
                <a:gd name="connsiteY3" fmla="*/ 185738 h 788194"/>
                <a:gd name="connsiteX4" fmla="*/ 276225 w 585788"/>
                <a:gd name="connsiteY4" fmla="*/ 221456 h 788194"/>
                <a:gd name="connsiteX5" fmla="*/ 259556 w 585788"/>
                <a:gd name="connsiteY5" fmla="*/ 266700 h 788194"/>
                <a:gd name="connsiteX6" fmla="*/ 295275 w 585788"/>
                <a:gd name="connsiteY6" fmla="*/ 288131 h 788194"/>
                <a:gd name="connsiteX7" fmla="*/ 333375 w 585788"/>
                <a:gd name="connsiteY7" fmla="*/ 359569 h 788194"/>
                <a:gd name="connsiteX8" fmla="*/ 352425 w 585788"/>
                <a:gd name="connsiteY8" fmla="*/ 411956 h 788194"/>
                <a:gd name="connsiteX9" fmla="*/ 397669 w 585788"/>
                <a:gd name="connsiteY9" fmla="*/ 473869 h 788194"/>
                <a:gd name="connsiteX10" fmla="*/ 454819 w 585788"/>
                <a:gd name="connsiteY10" fmla="*/ 502444 h 788194"/>
                <a:gd name="connsiteX11" fmla="*/ 471488 w 585788"/>
                <a:gd name="connsiteY11" fmla="*/ 488156 h 788194"/>
                <a:gd name="connsiteX12" fmla="*/ 471488 w 585788"/>
                <a:gd name="connsiteY12" fmla="*/ 514350 h 788194"/>
                <a:gd name="connsiteX13" fmla="*/ 504825 w 585788"/>
                <a:gd name="connsiteY13" fmla="*/ 528638 h 788194"/>
                <a:gd name="connsiteX14" fmla="*/ 552450 w 585788"/>
                <a:gd name="connsiteY14" fmla="*/ 542925 h 788194"/>
                <a:gd name="connsiteX15" fmla="*/ 585788 w 585788"/>
                <a:gd name="connsiteY15" fmla="*/ 561975 h 788194"/>
                <a:gd name="connsiteX16" fmla="*/ 569119 w 585788"/>
                <a:gd name="connsiteY16" fmla="*/ 588169 h 788194"/>
                <a:gd name="connsiteX17" fmla="*/ 542925 w 585788"/>
                <a:gd name="connsiteY17" fmla="*/ 619125 h 788194"/>
                <a:gd name="connsiteX18" fmla="*/ 352425 w 585788"/>
                <a:gd name="connsiteY18" fmla="*/ 788194 h 788194"/>
                <a:gd name="connsiteX19" fmla="*/ 0 w 585788"/>
                <a:gd name="connsiteY19" fmla="*/ 645319 h 788194"/>
                <a:gd name="connsiteX20" fmla="*/ 4763 w 585788"/>
                <a:gd name="connsiteY20" fmla="*/ 323850 h 788194"/>
                <a:gd name="connsiteX21" fmla="*/ 85725 w 585788"/>
                <a:gd name="connsiteY21" fmla="*/ 83344 h 788194"/>
                <a:gd name="connsiteX22" fmla="*/ 200025 w 585788"/>
                <a:gd name="connsiteY22" fmla="*/ 0 h 788194"/>
                <a:gd name="connsiteX23" fmla="*/ 276225 w 585788"/>
                <a:gd name="connsiteY23" fmla="*/ 76200 h 78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788" h="788194">
                  <a:moveTo>
                    <a:pt x="276225" y="76200"/>
                  </a:moveTo>
                  <a:lnTo>
                    <a:pt x="292894" y="142875"/>
                  </a:lnTo>
                  <a:lnTo>
                    <a:pt x="283369" y="171450"/>
                  </a:lnTo>
                  <a:lnTo>
                    <a:pt x="300038" y="185738"/>
                  </a:lnTo>
                  <a:lnTo>
                    <a:pt x="276225" y="221456"/>
                  </a:lnTo>
                  <a:lnTo>
                    <a:pt x="259556" y="266700"/>
                  </a:lnTo>
                  <a:lnTo>
                    <a:pt x="295275" y="288131"/>
                  </a:lnTo>
                  <a:lnTo>
                    <a:pt x="333375" y="359569"/>
                  </a:lnTo>
                  <a:lnTo>
                    <a:pt x="352425" y="411956"/>
                  </a:lnTo>
                  <a:lnTo>
                    <a:pt x="397669" y="473869"/>
                  </a:lnTo>
                  <a:lnTo>
                    <a:pt x="454819" y="502444"/>
                  </a:lnTo>
                  <a:lnTo>
                    <a:pt x="471488" y="488156"/>
                  </a:lnTo>
                  <a:lnTo>
                    <a:pt x="471488" y="514350"/>
                  </a:lnTo>
                  <a:lnTo>
                    <a:pt x="504825" y="528638"/>
                  </a:lnTo>
                  <a:lnTo>
                    <a:pt x="552450" y="542925"/>
                  </a:lnTo>
                  <a:lnTo>
                    <a:pt x="585788" y="561975"/>
                  </a:lnTo>
                  <a:lnTo>
                    <a:pt x="569119" y="588169"/>
                  </a:lnTo>
                  <a:lnTo>
                    <a:pt x="542925" y="619125"/>
                  </a:lnTo>
                  <a:lnTo>
                    <a:pt x="352425" y="788194"/>
                  </a:lnTo>
                  <a:lnTo>
                    <a:pt x="0" y="645319"/>
                  </a:lnTo>
                  <a:cubicBezTo>
                    <a:pt x="1588" y="538163"/>
                    <a:pt x="3175" y="431006"/>
                    <a:pt x="4763" y="323850"/>
                  </a:cubicBezTo>
                  <a:lnTo>
                    <a:pt x="85725" y="83344"/>
                  </a:lnTo>
                  <a:lnTo>
                    <a:pt x="200025" y="0"/>
                  </a:lnTo>
                  <a:lnTo>
                    <a:pt x="276225" y="762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  <p:sp>
          <p:nvSpPr>
            <p:cNvPr id="23" name="Freeform 179"/>
            <p:cNvSpPr/>
            <p:nvPr/>
          </p:nvSpPr>
          <p:spPr>
            <a:xfrm>
              <a:off x="0" y="1962978"/>
              <a:ext cx="1989329" cy="1745601"/>
            </a:xfrm>
            <a:custGeom>
              <a:avLst/>
              <a:gdLst>
                <a:gd name="connsiteX0" fmla="*/ 0 w 719138"/>
                <a:gd name="connsiteY0" fmla="*/ 373856 h 631031"/>
                <a:gd name="connsiteX1" fmla="*/ 71438 w 719138"/>
                <a:gd name="connsiteY1" fmla="*/ 383381 h 631031"/>
                <a:gd name="connsiteX2" fmla="*/ 85725 w 719138"/>
                <a:gd name="connsiteY2" fmla="*/ 426244 h 631031"/>
                <a:gd name="connsiteX3" fmla="*/ 114300 w 719138"/>
                <a:gd name="connsiteY3" fmla="*/ 426244 h 631031"/>
                <a:gd name="connsiteX4" fmla="*/ 114300 w 719138"/>
                <a:gd name="connsiteY4" fmla="*/ 483394 h 631031"/>
                <a:gd name="connsiteX5" fmla="*/ 180975 w 719138"/>
                <a:gd name="connsiteY5" fmla="*/ 545306 h 631031"/>
                <a:gd name="connsiteX6" fmla="*/ 230982 w 719138"/>
                <a:gd name="connsiteY6" fmla="*/ 545306 h 631031"/>
                <a:gd name="connsiteX7" fmla="*/ 285750 w 719138"/>
                <a:gd name="connsiteY7" fmla="*/ 631031 h 631031"/>
                <a:gd name="connsiteX8" fmla="*/ 323850 w 719138"/>
                <a:gd name="connsiteY8" fmla="*/ 628650 h 631031"/>
                <a:gd name="connsiteX9" fmla="*/ 354807 w 719138"/>
                <a:gd name="connsiteY9" fmla="*/ 588169 h 631031"/>
                <a:gd name="connsiteX10" fmla="*/ 342900 w 719138"/>
                <a:gd name="connsiteY10" fmla="*/ 502444 h 631031"/>
                <a:gd name="connsiteX11" fmla="*/ 321469 w 719138"/>
                <a:gd name="connsiteY11" fmla="*/ 454819 h 631031"/>
                <a:gd name="connsiteX12" fmla="*/ 335757 w 719138"/>
                <a:gd name="connsiteY12" fmla="*/ 402431 h 631031"/>
                <a:gd name="connsiteX13" fmla="*/ 366713 w 719138"/>
                <a:gd name="connsiteY13" fmla="*/ 402431 h 631031"/>
                <a:gd name="connsiteX14" fmla="*/ 385763 w 719138"/>
                <a:gd name="connsiteY14" fmla="*/ 416719 h 631031"/>
                <a:gd name="connsiteX15" fmla="*/ 461963 w 719138"/>
                <a:gd name="connsiteY15" fmla="*/ 404813 h 631031"/>
                <a:gd name="connsiteX16" fmla="*/ 514350 w 719138"/>
                <a:gd name="connsiteY16" fmla="*/ 395288 h 631031"/>
                <a:gd name="connsiteX17" fmla="*/ 583407 w 719138"/>
                <a:gd name="connsiteY17" fmla="*/ 438150 h 631031"/>
                <a:gd name="connsiteX18" fmla="*/ 602457 w 719138"/>
                <a:gd name="connsiteY18" fmla="*/ 395288 h 631031"/>
                <a:gd name="connsiteX19" fmla="*/ 590550 w 719138"/>
                <a:gd name="connsiteY19" fmla="*/ 383381 h 631031"/>
                <a:gd name="connsiteX20" fmla="*/ 607219 w 719138"/>
                <a:gd name="connsiteY20" fmla="*/ 340519 h 631031"/>
                <a:gd name="connsiteX21" fmla="*/ 616744 w 719138"/>
                <a:gd name="connsiteY21" fmla="*/ 285750 h 631031"/>
                <a:gd name="connsiteX22" fmla="*/ 640557 w 719138"/>
                <a:gd name="connsiteY22" fmla="*/ 245269 h 631031"/>
                <a:gd name="connsiteX23" fmla="*/ 695325 w 719138"/>
                <a:gd name="connsiteY23" fmla="*/ 233363 h 631031"/>
                <a:gd name="connsiteX24" fmla="*/ 719138 w 719138"/>
                <a:gd name="connsiteY24" fmla="*/ 211931 h 631031"/>
                <a:gd name="connsiteX25" fmla="*/ 709613 w 719138"/>
                <a:gd name="connsiteY25" fmla="*/ 145256 h 631031"/>
                <a:gd name="connsiteX26" fmla="*/ 711994 w 719138"/>
                <a:gd name="connsiteY26" fmla="*/ 116681 h 631031"/>
                <a:gd name="connsiteX27" fmla="*/ 692944 w 719138"/>
                <a:gd name="connsiteY27" fmla="*/ 50006 h 631031"/>
                <a:gd name="connsiteX28" fmla="*/ 633413 w 719138"/>
                <a:gd name="connsiteY28" fmla="*/ 97631 h 631031"/>
                <a:gd name="connsiteX29" fmla="*/ 576263 w 719138"/>
                <a:gd name="connsiteY29" fmla="*/ 102394 h 631031"/>
                <a:gd name="connsiteX30" fmla="*/ 485775 w 719138"/>
                <a:gd name="connsiteY30" fmla="*/ 85725 h 631031"/>
                <a:gd name="connsiteX31" fmla="*/ 461963 w 719138"/>
                <a:gd name="connsiteY31" fmla="*/ 88106 h 631031"/>
                <a:gd name="connsiteX32" fmla="*/ 426244 w 719138"/>
                <a:gd name="connsiteY32" fmla="*/ 50006 h 631031"/>
                <a:gd name="connsiteX33" fmla="*/ 435769 w 719138"/>
                <a:gd name="connsiteY33" fmla="*/ 28575 h 631031"/>
                <a:gd name="connsiteX34" fmla="*/ 395288 w 719138"/>
                <a:gd name="connsiteY34" fmla="*/ 30956 h 631031"/>
                <a:gd name="connsiteX35" fmla="*/ 381000 w 719138"/>
                <a:gd name="connsiteY35" fmla="*/ 0 h 631031"/>
                <a:gd name="connsiteX36" fmla="*/ 350044 w 719138"/>
                <a:gd name="connsiteY36" fmla="*/ 47625 h 631031"/>
                <a:gd name="connsiteX37" fmla="*/ 314325 w 719138"/>
                <a:gd name="connsiteY37" fmla="*/ 35719 h 631031"/>
                <a:gd name="connsiteX38" fmla="*/ 297657 w 719138"/>
                <a:gd name="connsiteY38" fmla="*/ 50006 h 631031"/>
                <a:gd name="connsiteX39" fmla="*/ 264319 w 719138"/>
                <a:gd name="connsiteY39" fmla="*/ 50006 h 631031"/>
                <a:gd name="connsiteX40" fmla="*/ 261938 w 719138"/>
                <a:gd name="connsiteY40" fmla="*/ 59531 h 631031"/>
                <a:gd name="connsiteX41" fmla="*/ 245269 w 719138"/>
                <a:gd name="connsiteY41" fmla="*/ 2381 h 631031"/>
                <a:gd name="connsiteX42" fmla="*/ 219075 w 719138"/>
                <a:gd name="connsiteY42" fmla="*/ 14288 h 631031"/>
                <a:gd name="connsiteX43" fmla="*/ 35719 w 719138"/>
                <a:gd name="connsiteY43" fmla="*/ 140494 h 631031"/>
                <a:gd name="connsiteX44" fmla="*/ 0 w 719138"/>
                <a:gd name="connsiteY44" fmla="*/ 373856 h 6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9138" h="631031">
                  <a:moveTo>
                    <a:pt x="0" y="373856"/>
                  </a:moveTo>
                  <a:lnTo>
                    <a:pt x="71438" y="383381"/>
                  </a:lnTo>
                  <a:lnTo>
                    <a:pt x="85725" y="426244"/>
                  </a:lnTo>
                  <a:lnTo>
                    <a:pt x="114300" y="426244"/>
                  </a:lnTo>
                  <a:lnTo>
                    <a:pt x="114300" y="483394"/>
                  </a:lnTo>
                  <a:lnTo>
                    <a:pt x="180975" y="545306"/>
                  </a:lnTo>
                  <a:lnTo>
                    <a:pt x="230982" y="545306"/>
                  </a:lnTo>
                  <a:lnTo>
                    <a:pt x="285750" y="631031"/>
                  </a:lnTo>
                  <a:lnTo>
                    <a:pt x="323850" y="628650"/>
                  </a:lnTo>
                  <a:lnTo>
                    <a:pt x="354807" y="588169"/>
                  </a:lnTo>
                  <a:lnTo>
                    <a:pt x="342900" y="502444"/>
                  </a:lnTo>
                  <a:lnTo>
                    <a:pt x="321469" y="454819"/>
                  </a:lnTo>
                  <a:lnTo>
                    <a:pt x="335757" y="402431"/>
                  </a:lnTo>
                  <a:lnTo>
                    <a:pt x="366713" y="402431"/>
                  </a:lnTo>
                  <a:lnTo>
                    <a:pt x="385763" y="416719"/>
                  </a:lnTo>
                  <a:lnTo>
                    <a:pt x="461963" y="404813"/>
                  </a:lnTo>
                  <a:lnTo>
                    <a:pt x="514350" y="395288"/>
                  </a:lnTo>
                  <a:lnTo>
                    <a:pt x="583407" y="438150"/>
                  </a:lnTo>
                  <a:lnTo>
                    <a:pt x="602457" y="395288"/>
                  </a:lnTo>
                  <a:lnTo>
                    <a:pt x="590550" y="383381"/>
                  </a:lnTo>
                  <a:lnTo>
                    <a:pt x="607219" y="340519"/>
                  </a:lnTo>
                  <a:lnTo>
                    <a:pt x="616744" y="285750"/>
                  </a:lnTo>
                  <a:lnTo>
                    <a:pt x="640557" y="245269"/>
                  </a:lnTo>
                  <a:lnTo>
                    <a:pt x="695325" y="233363"/>
                  </a:lnTo>
                  <a:lnTo>
                    <a:pt x="719138" y="211931"/>
                  </a:lnTo>
                  <a:lnTo>
                    <a:pt x="709613" y="145256"/>
                  </a:lnTo>
                  <a:lnTo>
                    <a:pt x="711994" y="116681"/>
                  </a:lnTo>
                  <a:lnTo>
                    <a:pt x="692944" y="50006"/>
                  </a:lnTo>
                  <a:lnTo>
                    <a:pt x="633413" y="97631"/>
                  </a:lnTo>
                  <a:lnTo>
                    <a:pt x="576263" y="102394"/>
                  </a:lnTo>
                  <a:lnTo>
                    <a:pt x="485775" y="85725"/>
                  </a:lnTo>
                  <a:lnTo>
                    <a:pt x="461963" y="88106"/>
                  </a:lnTo>
                  <a:lnTo>
                    <a:pt x="426244" y="50006"/>
                  </a:lnTo>
                  <a:lnTo>
                    <a:pt x="435769" y="28575"/>
                  </a:lnTo>
                  <a:lnTo>
                    <a:pt x="395288" y="30956"/>
                  </a:lnTo>
                  <a:lnTo>
                    <a:pt x="381000" y="0"/>
                  </a:lnTo>
                  <a:lnTo>
                    <a:pt x="350044" y="47625"/>
                  </a:lnTo>
                  <a:lnTo>
                    <a:pt x="314325" y="35719"/>
                  </a:lnTo>
                  <a:lnTo>
                    <a:pt x="297657" y="50006"/>
                  </a:lnTo>
                  <a:lnTo>
                    <a:pt x="264319" y="50006"/>
                  </a:lnTo>
                  <a:lnTo>
                    <a:pt x="261938" y="59531"/>
                  </a:lnTo>
                  <a:lnTo>
                    <a:pt x="245269" y="2381"/>
                  </a:lnTo>
                  <a:lnTo>
                    <a:pt x="219075" y="14288"/>
                  </a:lnTo>
                  <a:lnTo>
                    <a:pt x="35719" y="140494"/>
                  </a:lnTo>
                  <a:lnTo>
                    <a:pt x="0" y="37385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endParaRPr lang="cs-CZ" sz="1050"/>
            </a:p>
          </p:txBody>
        </p:sp>
      </p:grpSp>
      <p:sp>
        <p:nvSpPr>
          <p:cNvPr id="38" name="Obdélník 37"/>
          <p:cNvSpPr/>
          <p:nvPr/>
        </p:nvSpPr>
        <p:spPr>
          <a:xfrm>
            <a:off x="451281" y="2642187"/>
            <a:ext cx="44174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</a:rPr>
              <a:t>zvýšení </a:t>
            </a:r>
            <a:r>
              <a:rPr lang="cs-CZ" sz="1200" b="1" dirty="0">
                <a:solidFill>
                  <a:schemeClr val="bg1"/>
                </a:solidFill>
              </a:rPr>
              <a:t>konkurenceschopnosti</a:t>
            </a:r>
            <a:r>
              <a:rPr lang="cs-CZ" sz="1200" dirty="0">
                <a:solidFill>
                  <a:schemeClr val="bg1"/>
                </a:solidFill>
              </a:rPr>
              <a:t> a </a:t>
            </a:r>
            <a:r>
              <a:rPr lang="cs-CZ" sz="1200" b="1" dirty="0">
                <a:solidFill>
                  <a:schemeClr val="bg1"/>
                </a:solidFill>
              </a:rPr>
              <a:t>ekonomického růstu </a:t>
            </a:r>
            <a:r>
              <a:rPr lang="cs-CZ" sz="1200" dirty="0">
                <a:solidFill>
                  <a:schemeClr val="bg1"/>
                </a:solidFill>
              </a:rPr>
              <a:t>podniků v kraji,</a:t>
            </a:r>
          </a:p>
          <a:p>
            <a:pPr>
              <a:buClr>
                <a:schemeClr val="bg1"/>
              </a:buClr>
              <a:buSzPct val="134000"/>
            </a:pPr>
            <a:endParaRPr lang="cs-CZ" sz="1200" dirty="0">
              <a:solidFill>
                <a:schemeClr val="bg1"/>
              </a:solidFill>
            </a:endParaRP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</a:rPr>
              <a:t>rozvoji </a:t>
            </a:r>
            <a:r>
              <a:rPr lang="cs-CZ" sz="1200" b="1" dirty="0">
                <a:solidFill>
                  <a:schemeClr val="bg1"/>
                </a:solidFill>
              </a:rPr>
              <a:t>digitální ekonomiky </a:t>
            </a:r>
            <a:r>
              <a:rPr lang="cs-CZ" sz="1200" dirty="0">
                <a:solidFill>
                  <a:schemeClr val="bg1"/>
                </a:solidFill>
              </a:rPr>
              <a:t>založené na </a:t>
            </a:r>
            <a:r>
              <a:rPr lang="cs-CZ" sz="1200" b="1" dirty="0">
                <a:solidFill>
                  <a:schemeClr val="bg1"/>
                </a:solidFill>
              </a:rPr>
              <a:t>principech udržitelného rozvoje</a:t>
            </a:r>
            <a:r>
              <a:rPr lang="cs-CZ" sz="1200" dirty="0">
                <a:solidFill>
                  <a:schemeClr val="bg1"/>
                </a:solidFill>
              </a:rPr>
              <a:t>,</a:t>
            </a: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</a:rPr>
              <a:t>ochraně </a:t>
            </a:r>
            <a:r>
              <a:rPr lang="cs-CZ" sz="1200" b="1" dirty="0">
                <a:solidFill>
                  <a:schemeClr val="bg1"/>
                </a:solidFill>
              </a:rPr>
              <a:t>životního prostředí </a:t>
            </a:r>
            <a:r>
              <a:rPr lang="cs-CZ" sz="1200" dirty="0">
                <a:solidFill>
                  <a:schemeClr val="bg1"/>
                </a:solidFill>
              </a:rPr>
              <a:t>a značky nejčistějšího kraje České republiky,</a:t>
            </a: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</a:rPr>
              <a:t>udržení </a:t>
            </a:r>
            <a:r>
              <a:rPr lang="cs-CZ" sz="1200" b="1" dirty="0">
                <a:solidFill>
                  <a:schemeClr val="bg1"/>
                </a:solidFill>
              </a:rPr>
              <a:t>vysoké kvality zdravotních a sociálních služeb</a:t>
            </a:r>
            <a:r>
              <a:rPr lang="cs-CZ" sz="1200" dirty="0">
                <a:solidFill>
                  <a:schemeClr val="bg1"/>
                </a:solidFill>
              </a:rPr>
              <a:t>,</a:t>
            </a: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sz="1200" b="1" dirty="0">
              <a:solidFill>
                <a:schemeClr val="bg1"/>
              </a:solidFill>
            </a:endParaRPr>
          </a:p>
          <a:p>
            <a:pPr marL="214313" indent="-214313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zvýšení atraktivity regionu</a:t>
            </a:r>
            <a:r>
              <a:rPr lang="cs-CZ" sz="1200" dirty="0">
                <a:solidFill>
                  <a:schemeClr val="bg1"/>
                </a:solidFill>
              </a:rPr>
              <a:t> a růst příležitostí pro mladé, talentované a vzdělané obyvatele.</a:t>
            </a:r>
          </a:p>
        </p:txBody>
      </p:sp>
      <p:sp>
        <p:nvSpPr>
          <p:cNvPr id="36" name="Nadpis 1"/>
          <p:cNvSpPr txBox="1">
            <a:spLocks/>
          </p:cNvSpPr>
          <p:nvPr/>
        </p:nvSpPr>
        <p:spPr>
          <a:xfrm>
            <a:off x="332185" y="432003"/>
            <a:ext cx="8479631" cy="72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 smtClean="0">
                <a:latin typeface="Georgia" panose="02040502050405020303" pitchFamily="18" charset="0"/>
              </a:rPr>
              <a:t>Vize</a:t>
            </a:r>
            <a:endParaRPr lang="cs-CZ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37" name="Přímá spojnice 36"/>
          <p:cNvCxnSpPr/>
          <p:nvPr/>
        </p:nvCxnSpPr>
        <p:spPr>
          <a:xfrm>
            <a:off x="332185" y="1125638"/>
            <a:ext cx="847963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Zástupný symbol pro číslo snímku 1"/>
          <p:cNvSpPr txBox="1">
            <a:spLocks/>
          </p:cNvSpPr>
          <p:nvPr/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563">
                <a:solidFill>
                  <a:schemeClr val="lt1"/>
                </a:solidFill>
              </a:defRPr>
            </a:lvl1pPr>
            <a:lvl2pPr marL="0" indent="0" algn="r">
              <a:buNone/>
              <a:defRPr sz="563">
                <a:solidFill>
                  <a:schemeClr val="lt1"/>
                </a:solidFill>
              </a:defRPr>
            </a:lvl2pPr>
            <a:lvl3pPr marL="0" indent="0" algn="r">
              <a:buNone/>
              <a:defRPr sz="563">
                <a:solidFill>
                  <a:schemeClr val="lt1"/>
                </a:solidFill>
              </a:defRPr>
            </a:lvl3pPr>
            <a:lvl4pPr marL="0" indent="0" algn="r">
              <a:buNone/>
              <a:defRPr sz="563">
                <a:solidFill>
                  <a:schemeClr val="lt1"/>
                </a:solidFill>
              </a:defRPr>
            </a:lvl4pPr>
            <a:lvl5pPr marL="0" indent="0" algn="r">
              <a:buNone/>
              <a:defRPr sz="563">
                <a:solidFill>
                  <a:schemeClr val="lt1"/>
                </a:solidFill>
              </a:defRPr>
            </a:lvl5pPr>
            <a:lvl6pPr marL="0" indent="0" algn="r">
              <a:buNone/>
              <a:defRPr sz="563">
                <a:solidFill>
                  <a:schemeClr val="lt1"/>
                </a:solidFill>
              </a:defRPr>
            </a:lvl6pPr>
            <a:lvl7pPr marL="0" indent="0" algn="r">
              <a:buNone/>
              <a:defRPr sz="563">
                <a:solidFill>
                  <a:schemeClr val="lt1"/>
                </a:solidFill>
              </a:defRPr>
            </a:lvl7pPr>
            <a:lvl8pPr marL="0" indent="0" algn="r">
              <a:buNone/>
              <a:defRPr sz="563">
                <a:solidFill>
                  <a:schemeClr val="lt1"/>
                </a:solidFill>
              </a:defRPr>
            </a:lvl8pPr>
            <a:lvl9pPr marL="0" indent="0" algn="r">
              <a:buNone/>
              <a:defRPr sz="563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50167" y="6347187"/>
            <a:ext cx="6290630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Strategický plán rozvoje Smart Regionu Jihočeského kraje  I   České Budějovice </a:t>
            </a:r>
            <a:endParaRPr lang="cs-CZ" sz="560" dirty="0">
              <a:solidFill>
                <a:schemeClr val="bg1"/>
              </a:solidFill>
            </a:endParaRPr>
          </a:p>
        </p:txBody>
      </p:sp>
      <p:sp>
        <p:nvSpPr>
          <p:cNvPr id="43" name="Zástupný symbol pro číslo snímku 3"/>
          <p:cNvSpPr txBox="1">
            <a:spLocks/>
          </p:cNvSpPr>
          <p:nvPr/>
        </p:nvSpPr>
        <p:spPr>
          <a:xfrm>
            <a:off x="6163867" y="6560820"/>
            <a:ext cx="2647950" cy="1028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Google Shape;154;p28"/>
          <p:cNvSpPr txBox="1"/>
          <p:nvPr/>
        </p:nvSpPr>
        <p:spPr>
          <a:xfrm>
            <a:off x="332185" y="6492240"/>
            <a:ext cx="4105275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3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5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8192483" y="6360519"/>
            <a:ext cx="1526876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" dirty="0" smtClean="0">
                <a:solidFill>
                  <a:schemeClr val="bg1"/>
                </a:solidFill>
              </a:rPr>
              <a:t>4. </a:t>
            </a:r>
            <a:r>
              <a:rPr lang="cs-CZ" sz="560" dirty="0">
                <a:solidFill>
                  <a:schemeClr val="bg1"/>
                </a:solidFill>
              </a:rPr>
              <a:t>p</a:t>
            </a:r>
            <a:r>
              <a:rPr lang="cs-CZ" sz="560" dirty="0" smtClean="0">
                <a:solidFill>
                  <a:schemeClr val="bg1"/>
                </a:solidFill>
              </a:rPr>
              <a:t>rosince 2019</a:t>
            </a:r>
            <a:endParaRPr lang="cs-CZ" sz="560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26" name="Picture 2" descr="Image result for pw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Cíle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185" y="2434590"/>
            <a:ext cx="3836813" cy="3055382"/>
          </a:xfrm>
        </p:spPr>
        <p:txBody>
          <a:bodyPr/>
          <a:lstStyle/>
          <a:p>
            <a:pPr marL="9525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Hlavní </a:t>
            </a:r>
            <a:r>
              <a:rPr lang="cs-CZ" b="1" dirty="0">
                <a:solidFill>
                  <a:schemeClr val="bg1"/>
                </a:solidFill>
              </a:rPr>
              <a:t>cíle Strategického plánu rozvoje Smart Regionu Jihočeského kraje jsou: </a:t>
            </a:r>
            <a:endParaRPr lang="cs-CZ" b="1" dirty="0" smtClean="0">
              <a:solidFill>
                <a:schemeClr val="bg1"/>
              </a:solidFill>
            </a:endParaRPr>
          </a:p>
          <a:p>
            <a:pPr marL="95250" indent="0">
              <a:buNone/>
            </a:pPr>
            <a:endParaRPr lang="cs-CZ" b="1" dirty="0" smtClean="0"/>
          </a:p>
          <a:p>
            <a:pPr marL="95250" indent="0">
              <a:buNone/>
            </a:pPr>
            <a:endParaRPr lang="cs-CZ" dirty="0"/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Dosáhnout vyšší míry digitalizace </a:t>
            </a:r>
            <a:r>
              <a:rPr lang="cs-CZ" dirty="0" smtClean="0">
                <a:solidFill>
                  <a:schemeClr val="bg1"/>
                </a:solidFill>
              </a:rPr>
              <a:t>a technologické </a:t>
            </a:r>
            <a:r>
              <a:rPr lang="cs-CZ" dirty="0">
                <a:solidFill>
                  <a:schemeClr val="bg1"/>
                </a:solidFill>
              </a:rPr>
              <a:t>připravenosti </a:t>
            </a:r>
            <a:r>
              <a:rPr lang="cs-CZ" dirty="0" smtClean="0">
                <a:solidFill>
                  <a:schemeClr val="bg1"/>
                </a:solidFill>
              </a:rPr>
              <a:t>regionu</a:t>
            </a: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Snížit negativní dopady na životní prostředí za pomoci využití inovativních přístupů a řešení</a:t>
            </a: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Podpořit </a:t>
            </a:r>
            <a:r>
              <a:rPr lang="cs-CZ" dirty="0">
                <a:solidFill>
                  <a:schemeClr val="bg1"/>
                </a:solidFill>
              </a:rPr>
              <a:t>spolupráci mezi klíčovými stakeholdery v regionu</a:t>
            </a: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SzPct val="134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Podpořit </a:t>
            </a:r>
            <a:r>
              <a:rPr lang="cs-CZ" dirty="0">
                <a:solidFill>
                  <a:schemeClr val="bg1"/>
                </a:solidFill>
              </a:rPr>
              <a:t>inovace ve vytyčených oblastech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5047" y="6094696"/>
            <a:ext cx="251863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225"/>
              </a:spcBef>
            </a:pPr>
            <a:r>
              <a:rPr lang="cs-CZ" sz="525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(Zdroj: Czech Smart City Cluster, Komise Smart region Jižní Čechy, upraveno)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97" y="1140596"/>
            <a:ext cx="5001549" cy="502729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3" name="Picture 2" descr="Image result for pw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4763" y="3484498"/>
            <a:ext cx="9144000" cy="0"/>
          </a:xfrm>
          <a:prstGeom prst="line">
            <a:avLst/>
          </a:prstGeom>
          <a:ln w="1270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16"/>
          <p:cNvSpPr/>
          <p:nvPr/>
        </p:nvSpPr>
        <p:spPr>
          <a:xfrm>
            <a:off x="1535857" y="3291066"/>
            <a:ext cx="257225" cy="1575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j-lt"/>
            </a:endParaRPr>
          </a:p>
        </p:txBody>
      </p:sp>
      <p:sp>
        <p:nvSpPr>
          <p:cNvPr id="20" name="Triangle 19"/>
          <p:cNvSpPr/>
          <p:nvPr/>
        </p:nvSpPr>
        <p:spPr>
          <a:xfrm rot="10800000">
            <a:off x="3166271" y="3502774"/>
            <a:ext cx="308419" cy="16487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701" y="3663303"/>
            <a:ext cx="2038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spc="225" dirty="0">
                <a:solidFill>
                  <a:schemeClr val="bg1"/>
                </a:solidFill>
                <a:latin typeface="+mj-lt"/>
                <a:ea typeface="Open Sans Extrabold" charset="0"/>
                <a:cs typeface="Open Sans Extrabold" charset="0"/>
              </a:rPr>
              <a:t>Již</a:t>
            </a:r>
            <a:r>
              <a:rPr lang="cs-CZ" sz="1500" b="1" spc="225" dirty="0">
                <a:solidFill>
                  <a:schemeClr val="tx2">
                    <a:lumMod val="50000"/>
                  </a:schemeClr>
                </a:solidFill>
                <a:latin typeface="+mj-lt"/>
                <a:ea typeface="Open Sans Extrabold" charset="0"/>
                <a:cs typeface="Open Sans Extrabold" charset="0"/>
              </a:rPr>
              <a:t> </a:t>
            </a:r>
            <a:r>
              <a:rPr lang="cs-CZ" sz="1500" b="1" spc="225" dirty="0">
                <a:solidFill>
                  <a:schemeClr val="bg1"/>
                </a:solidFill>
                <a:latin typeface="+mj-lt"/>
                <a:ea typeface="Open Sans Extrabold" charset="0"/>
                <a:cs typeface="Open Sans Extrabold" charset="0"/>
              </a:rPr>
              <a:t>zpracované</a:t>
            </a:r>
            <a:r>
              <a:rPr lang="cs-CZ" sz="1500" b="1" spc="225" dirty="0">
                <a:solidFill>
                  <a:schemeClr val="tx2">
                    <a:lumMod val="50000"/>
                  </a:schemeClr>
                </a:solidFill>
                <a:latin typeface="+mj-lt"/>
                <a:ea typeface="Open Sans Extrabold" charset="0"/>
                <a:cs typeface="Open Sans Extrabold" charset="0"/>
              </a:rPr>
              <a:t> </a:t>
            </a:r>
            <a:endParaRPr lang="en-US" sz="1500" b="1" spc="225" dirty="0">
              <a:solidFill>
                <a:schemeClr val="tx2">
                  <a:lumMod val="50000"/>
                </a:schemeClr>
              </a:solidFill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989357"/>
            <a:ext cx="4246213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Zpracovaná analýza prostředí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Studium strategických podkladů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Provedené diskuse a jednání o oblastech rozvoje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Zpracovaná analýza stakeholderů</a:t>
            </a:r>
            <a:endParaRPr lang="en-US" sz="1000" b="1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36" name="Triangle 17"/>
          <p:cNvSpPr/>
          <p:nvPr/>
        </p:nvSpPr>
        <p:spPr>
          <a:xfrm rot="10800000">
            <a:off x="7827452" y="3539862"/>
            <a:ext cx="277715" cy="185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j-lt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6610316" y="3960557"/>
            <a:ext cx="2824855" cy="11772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40000"/>
            </a:pPr>
            <a:r>
              <a:rPr lang="cs-CZ" b="1" u="sng" dirty="0" smtClean="0">
                <a:solidFill>
                  <a:schemeClr val="accent2"/>
                </a:solidFill>
                <a:latin typeface="+mj-lt"/>
                <a:ea typeface="Open Sans Light" charset="0"/>
                <a:cs typeface="Open Sans Light" charset="0"/>
              </a:rPr>
              <a:t>Finalizace </a:t>
            </a:r>
            <a:endParaRPr lang="cs-CZ" b="1" u="sng" dirty="0">
              <a:solidFill>
                <a:schemeClr val="accent2"/>
              </a:solidFill>
              <a:latin typeface="+mj-lt"/>
              <a:ea typeface="Open Sans Light" charset="0"/>
              <a:cs typeface="Open Sans Light" charset="0"/>
            </a:endParaRPr>
          </a:p>
          <a:p>
            <a:pPr marL="342900" indent="-214313">
              <a:lnSpc>
                <a:spcPct val="150000"/>
              </a:lnSpc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chemeClr val="accent2"/>
                </a:solidFill>
                <a:ea typeface="Open Sans Light" charset="0"/>
                <a:cs typeface="Open Sans Light" charset="0"/>
              </a:rPr>
              <a:t>Schůzky k dokončení strategie </a:t>
            </a:r>
          </a:p>
          <a:p>
            <a:pPr marL="342900" indent="-214313">
              <a:lnSpc>
                <a:spcPct val="150000"/>
              </a:lnSpc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chemeClr val="accent2"/>
                </a:solidFill>
                <a:latin typeface="+mj-lt"/>
                <a:ea typeface="Open Sans Light" charset="0"/>
                <a:cs typeface="Open Sans Light" charset="0"/>
              </a:rPr>
              <a:t>2. kolo připomínkového řízení  </a:t>
            </a:r>
          </a:p>
          <a:p>
            <a:pPr marL="342900" indent="-214313">
              <a:lnSpc>
                <a:spcPct val="150000"/>
              </a:lnSpc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chemeClr val="accent2"/>
                </a:solidFill>
                <a:latin typeface="+mj-lt"/>
                <a:ea typeface="Open Sans Light" charset="0"/>
                <a:cs typeface="Open Sans Light" charset="0"/>
              </a:rPr>
              <a:t>Schválení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2279456" y="3951527"/>
            <a:ext cx="4575561" cy="13388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Zpracovaná návrhová a </a:t>
            </a:r>
            <a:r>
              <a:rPr lang="cs-CZ" b="1" u="sng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strategická </a:t>
            </a:r>
            <a:r>
              <a:rPr lang="cs-CZ" b="1" u="sng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část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Identifikované </a:t>
            </a: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možnosti rozvoje JčK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Návrhy projektových aktivit / opatření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Určení </a:t>
            </a: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priorit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Návrh strategického řízení v JčK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7051519" y="3065619"/>
            <a:ext cx="1551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spc="225" dirty="0">
                <a:solidFill>
                  <a:schemeClr val="accent2"/>
                </a:solidFill>
                <a:latin typeface="+mj-lt"/>
                <a:ea typeface="Open Sans Extrabold" charset="0"/>
                <a:cs typeface="Open Sans Extrabold" charset="0"/>
              </a:rPr>
              <a:t>Současnost</a:t>
            </a:r>
            <a:endParaRPr lang="en-US" sz="1200" b="1" spc="225" dirty="0">
              <a:solidFill>
                <a:schemeClr val="accent2"/>
              </a:solidFill>
              <a:latin typeface="+mj-lt"/>
              <a:ea typeface="Open Sans Extrabold" charset="0"/>
              <a:cs typeface="Open Sans Extrabold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45722" y="3429135"/>
            <a:ext cx="2493515" cy="129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accent2"/>
              </a:solidFill>
            </a:endParaRPr>
          </a:p>
        </p:txBody>
      </p:sp>
      <p:sp>
        <p:nvSpPr>
          <p:cNvPr id="35" name="Nadpis 1"/>
          <p:cNvSpPr>
            <a:spLocks noGrp="1"/>
          </p:cNvSpPr>
          <p:nvPr>
            <p:ph type="title"/>
          </p:nvPr>
        </p:nvSpPr>
        <p:spPr>
          <a:xfrm>
            <a:off x="332185" y="432002"/>
            <a:ext cx="8479631" cy="670998"/>
          </a:xfrm>
        </p:spPr>
        <p:txBody>
          <a:bodyPr/>
          <a:lstStyle/>
          <a:p>
            <a:r>
              <a:rPr lang="cs-CZ" sz="3000" dirty="0" smtClean="0"/>
              <a:t>Aktuální stav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23" name="Picture 2" descr="Image result for pw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riangle 16"/>
          <p:cNvSpPr/>
          <p:nvPr/>
        </p:nvSpPr>
        <p:spPr>
          <a:xfrm>
            <a:off x="4860420" y="3263785"/>
            <a:ext cx="257225" cy="1575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j-lt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469528" y="1921763"/>
            <a:ext cx="3225311" cy="13388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Kroky k dokončení</a:t>
            </a:r>
            <a:endParaRPr lang="cs-CZ" b="1" u="sng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Návaznosti na evropské a národní dokumenty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Dokončení strategie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r>
              <a:rPr lang="cs-CZ" sz="1000" b="1" dirty="0" smtClean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1.kolo připomínkového řízení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SzPct val="140000"/>
              <a:buFont typeface="Arial" panose="020B0604020202020204" pitchFamily="34" charset="0"/>
              <a:buChar char="•"/>
            </a:pPr>
            <a:endParaRPr lang="cs-CZ" sz="1000" b="1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Strategie </a:t>
            </a:r>
          </a:p>
        </p:txBody>
      </p:sp>
      <p:graphicFrame>
        <p:nvGraphicFramePr>
          <p:cNvPr id="23" name="Zástupný symbol pro obsah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628401"/>
              </p:ext>
            </p:extLst>
          </p:nvPr>
        </p:nvGraphicFramePr>
        <p:xfrm>
          <a:off x="145257" y="3533776"/>
          <a:ext cx="8929732" cy="179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07774608"/>
              </p:ext>
            </p:extLst>
          </p:nvPr>
        </p:nvGraphicFramePr>
        <p:xfrm>
          <a:off x="332185" y="1838325"/>
          <a:ext cx="8479632" cy="92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Zástupný symbol pro číslo snímku 1"/>
          <p:cNvSpPr txBox="1">
            <a:spLocks/>
          </p:cNvSpPr>
          <p:nvPr/>
        </p:nvSpPr>
        <p:spPr>
          <a:xfrm>
            <a:off x="6163866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563">
                <a:solidFill>
                  <a:schemeClr val="lt1"/>
                </a:solidFill>
              </a:defRPr>
            </a:lvl1pPr>
            <a:lvl2pPr marL="0" indent="0" algn="r">
              <a:buNone/>
              <a:defRPr sz="563">
                <a:solidFill>
                  <a:schemeClr val="lt1"/>
                </a:solidFill>
              </a:defRPr>
            </a:lvl2pPr>
            <a:lvl3pPr marL="0" indent="0" algn="r">
              <a:buNone/>
              <a:defRPr sz="563">
                <a:solidFill>
                  <a:schemeClr val="lt1"/>
                </a:solidFill>
              </a:defRPr>
            </a:lvl3pPr>
            <a:lvl4pPr marL="0" indent="0" algn="r">
              <a:buNone/>
              <a:defRPr sz="563">
                <a:solidFill>
                  <a:schemeClr val="lt1"/>
                </a:solidFill>
              </a:defRPr>
            </a:lvl4pPr>
            <a:lvl5pPr marL="0" indent="0" algn="r">
              <a:buNone/>
              <a:defRPr sz="563">
                <a:solidFill>
                  <a:schemeClr val="lt1"/>
                </a:solidFill>
              </a:defRPr>
            </a:lvl5pPr>
            <a:lvl6pPr marL="0" indent="0" algn="r">
              <a:buNone/>
              <a:defRPr sz="563">
                <a:solidFill>
                  <a:schemeClr val="lt1"/>
                </a:solidFill>
              </a:defRPr>
            </a:lvl6pPr>
            <a:lvl7pPr marL="0" indent="0" algn="r">
              <a:buNone/>
              <a:defRPr sz="563">
                <a:solidFill>
                  <a:schemeClr val="lt1"/>
                </a:solidFill>
              </a:defRPr>
            </a:lvl7pPr>
            <a:lvl8pPr marL="0" indent="0" algn="r">
              <a:buNone/>
              <a:defRPr sz="563">
                <a:solidFill>
                  <a:schemeClr val="lt1"/>
                </a:solidFill>
              </a:defRPr>
            </a:lvl8pPr>
            <a:lvl9pPr marL="0" indent="0" algn="r">
              <a:buNone/>
              <a:defRPr sz="563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1" name="Obdélník 10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8" name="Picture 2" descr="Image result for pwc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3173" y="1511499"/>
            <a:ext cx="238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bg1"/>
                </a:solidFill>
              </a:rPr>
              <a:t>Postup při analýze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63172" y="3222842"/>
            <a:ext cx="286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chemeClr val="bg1"/>
                </a:solidFill>
              </a:rPr>
              <a:t>Struktura strategického plánu</a:t>
            </a:r>
            <a:endParaRPr lang="cs-CZ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904" name="Google Shape;904;p118"/>
          <p:cNvSpPr txBox="1">
            <a:spLocks noGrp="1"/>
          </p:cNvSpPr>
          <p:nvPr>
            <p:ph type="body" idx="1"/>
          </p:nvPr>
        </p:nvSpPr>
        <p:spPr>
          <a:xfrm>
            <a:off x="221252" y="2221707"/>
            <a:ext cx="2757478" cy="3097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bg1"/>
              </a:solidFill>
            </a:endParaRPr>
          </a:p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Představení konceptu Smart Region</a:t>
            </a:r>
          </a:p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Strategie pro období 2019-2023</a:t>
            </a:r>
          </a:p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Profil Jihočeského kraje</a:t>
            </a:r>
          </a:p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Situační analýza</a:t>
            </a:r>
          </a:p>
          <a:p>
            <a:pPr marL="342900" lvl="1" indent="-214313">
              <a:spcBef>
                <a:spcPts val="0"/>
              </a:spcBef>
              <a:buClr>
                <a:schemeClr val="bg1"/>
              </a:buClr>
              <a:buSzPct val="117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Analýza strategických dokumentů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333375" lvl="2" indent="-133350">
              <a:spcBef>
                <a:spcPts val="0"/>
              </a:spcBef>
              <a:buClr>
                <a:schemeClr val="bg1"/>
              </a:buClr>
              <a:buSzPct val="120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Strategie JčK</a:t>
            </a:r>
          </a:p>
          <a:p>
            <a:pPr marL="333375" lvl="2" indent="-133350">
              <a:spcBef>
                <a:spcPts val="0"/>
              </a:spcBef>
              <a:buClr>
                <a:schemeClr val="bg1"/>
              </a:buClr>
              <a:buSzPct val="120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Koncepty Smart City měst a obcí JčK</a:t>
            </a:r>
          </a:p>
          <a:p>
            <a:pPr marL="333375" lvl="2" indent="-133350">
              <a:spcBef>
                <a:spcPts val="0"/>
              </a:spcBef>
              <a:buClr>
                <a:schemeClr val="bg1"/>
              </a:buClr>
              <a:buSzPct val="120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Dotazníkové šetření</a:t>
            </a:r>
          </a:p>
          <a:p>
            <a:pPr marL="333375" lvl="2" indent="-133350">
              <a:spcBef>
                <a:spcPts val="0"/>
              </a:spcBef>
              <a:buClr>
                <a:schemeClr val="bg1"/>
              </a:buClr>
              <a:buSzPct val="120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Analýza stakeholderů </a:t>
            </a:r>
          </a:p>
          <a:p>
            <a:pPr marL="333375" lvl="2" indent="-133350">
              <a:spcBef>
                <a:spcPts val="0"/>
              </a:spcBef>
              <a:buClr>
                <a:schemeClr val="bg1"/>
              </a:buClr>
              <a:buSzPct val="120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Analýza rizik</a:t>
            </a:r>
          </a:p>
        </p:txBody>
      </p:sp>
      <p:sp>
        <p:nvSpPr>
          <p:cNvPr id="905" name="Google Shape;905;p118"/>
          <p:cNvSpPr txBox="1">
            <a:spLocks noGrp="1"/>
          </p:cNvSpPr>
          <p:nvPr>
            <p:ph type="body" idx="2"/>
          </p:nvPr>
        </p:nvSpPr>
        <p:spPr>
          <a:xfrm>
            <a:off x="3193047" y="2221707"/>
            <a:ext cx="2757478" cy="3097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00050" lvl="1" indent="-21431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Priority a strategické osy</a:t>
            </a:r>
          </a:p>
          <a:p>
            <a:pPr marL="0" lvl="1" indent="0">
              <a:spcBef>
                <a:spcPts val="0"/>
              </a:spcBef>
              <a:buClr>
                <a:schemeClr val="bg1"/>
              </a:buClr>
              <a:buSzPct val="125000"/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Definice strategické osy</a:t>
            </a: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Opatření pro strategické osy</a:t>
            </a: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Odpovědné subjekty</a:t>
            </a: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r>
              <a:rPr lang="cs-CZ" sz="1050" b="1" dirty="0">
                <a:solidFill>
                  <a:schemeClr val="bg1"/>
                </a:solidFill>
              </a:rPr>
              <a:t>Hodnotící kritéria</a:t>
            </a: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1050" b="1" dirty="0">
              <a:solidFill>
                <a:schemeClr val="bg1"/>
              </a:solidFill>
            </a:endParaRPr>
          </a:p>
          <a:p>
            <a:pPr marL="542925" lvl="2" indent="-200025">
              <a:spcBef>
                <a:spcPts val="0"/>
              </a:spcBef>
              <a:buClr>
                <a:schemeClr val="bg1"/>
              </a:buClr>
              <a:buSzPct val="123000"/>
              <a:buFontTx/>
              <a:buChar char="-"/>
            </a:pP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906" name="Google Shape;906;p118"/>
          <p:cNvSpPr txBox="1">
            <a:spLocks noGrp="1"/>
          </p:cNvSpPr>
          <p:nvPr>
            <p:ph type="body" idx="3"/>
          </p:nvPr>
        </p:nvSpPr>
        <p:spPr>
          <a:xfrm>
            <a:off x="6164843" y="2221706"/>
            <a:ext cx="2793420" cy="3051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bg1"/>
              </a:solidFill>
            </a:endParaRP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Implementační struktura</a:t>
            </a:r>
          </a:p>
          <a:p>
            <a:pPr marL="200025" lvl="1" indent="0">
              <a:spcBef>
                <a:spcPts val="0"/>
              </a:spcBef>
              <a:buClr>
                <a:schemeClr val="bg1"/>
              </a:buClr>
              <a:buSzPct val="125000"/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671513" lvl="1" indent="-271463">
              <a:spcBef>
                <a:spcPts val="0"/>
              </a:spcBef>
              <a:buClr>
                <a:schemeClr val="bg1"/>
              </a:buClr>
              <a:buSzPct val="125000"/>
              <a:buFontTx/>
              <a:buChar char="-"/>
            </a:pPr>
            <a:r>
              <a:rPr lang="cs-CZ" sz="900" b="1" dirty="0" smtClean="0">
                <a:solidFill>
                  <a:schemeClr val="bg1"/>
                </a:solidFill>
              </a:rPr>
              <a:t>Realizátor, Gestor, Koordinátor,</a:t>
            </a:r>
            <a:br>
              <a:rPr lang="cs-CZ" sz="900" b="1" dirty="0" smtClean="0">
                <a:solidFill>
                  <a:schemeClr val="bg1"/>
                </a:solidFill>
              </a:rPr>
            </a:br>
            <a:r>
              <a:rPr lang="cs-CZ" sz="900" b="1" dirty="0" smtClean="0">
                <a:solidFill>
                  <a:schemeClr val="bg1"/>
                </a:solidFill>
              </a:rPr>
              <a:t>Pracovní skupina, </a:t>
            </a:r>
            <a:br>
              <a:rPr lang="cs-CZ" sz="900" b="1" dirty="0" smtClean="0">
                <a:solidFill>
                  <a:schemeClr val="bg1"/>
                </a:solidFill>
              </a:rPr>
            </a:br>
            <a:r>
              <a:rPr lang="cs-CZ" sz="900" b="1" dirty="0" smtClean="0">
                <a:solidFill>
                  <a:schemeClr val="bg1"/>
                </a:solidFill>
              </a:rPr>
              <a:t>Komise Smart Region Jižní Čechy, </a:t>
            </a:r>
            <a:br>
              <a:rPr lang="cs-CZ" sz="900" b="1" dirty="0" smtClean="0">
                <a:solidFill>
                  <a:schemeClr val="bg1"/>
                </a:solidFill>
              </a:rPr>
            </a:br>
            <a:r>
              <a:rPr lang="cs-CZ" sz="900" b="1" dirty="0" smtClean="0">
                <a:solidFill>
                  <a:schemeClr val="bg1"/>
                </a:solidFill>
              </a:rPr>
              <a:t>Rada JčK a Zastupitelstvo JčK</a:t>
            </a:r>
          </a:p>
          <a:p>
            <a:pPr marL="400050" lvl="1" indent="0">
              <a:spcBef>
                <a:spcPts val="0"/>
              </a:spcBef>
              <a:buClr>
                <a:schemeClr val="bg1"/>
              </a:buClr>
              <a:buSzPct val="125000"/>
              <a:buNone/>
            </a:pPr>
            <a:endParaRPr lang="cs-CZ" sz="900" b="1" dirty="0" smtClean="0">
              <a:solidFill>
                <a:schemeClr val="bg1"/>
              </a:solidFill>
            </a:endParaRP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Principy aktualizace SRJK </a:t>
            </a: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Varianty realizátorů projektů </a:t>
            </a: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Akční plán a projektový zásobník</a:t>
            </a: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Komunikační kampaň </a:t>
            </a: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Zdroje financování </a:t>
            </a:r>
          </a:p>
          <a:p>
            <a:pPr marL="471488" lvl="1" indent="-271463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Návaznost na strategické koncepce a strategie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1252" y="172319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ts val="1800"/>
            </a:pPr>
            <a:r>
              <a:rPr lang="cs-CZ" sz="1800" b="1" dirty="0">
                <a:solidFill>
                  <a:schemeClr val="accent1"/>
                </a:solidFill>
              </a:rPr>
              <a:t>Analytická část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1051" y="172319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ts val="1800"/>
            </a:pPr>
            <a:r>
              <a:rPr lang="cs-CZ" sz="1800" b="1" dirty="0">
                <a:solidFill>
                  <a:schemeClr val="accent2"/>
                </a:solidFill>
              </a:rPr>
              <a:t>Návrhová část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64842" y="172319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ts val="1800"/>
            </a:pPr>
            <a:r>
              <a:rPr lang="cs-CZ" sz="1800" b="1" dirty="0">
                <a:solidFill>
                  <a:schemeClr val="bg2"/>
                </a:solidFill>
              </a:rPr>
              <a:t>Implementační část</a:t>
            </a: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332185" y="432001"/>
            <a:ext cx="8479631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000" dirty="0" smtClean="0">
                <a:solidFill>
                  <a:schemeClr val="bg1"/>
                </a:solidFill>
              </a:rPr>
              <a:t>Strategický plán</a:t>
            </a:r>
            <a:endParaRPr lang="cs-CZ" sz="3000" dirty="0">
              <a:solidFill>
                <a:schemeClr val="bg1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332185" y="1125638"/>
            <a:ext cx="847963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ástupný symbol pro číslo snímku 1"/>
          <p:cNvSpPr txBox="1">
            <a:spLocks/>
          </p:cNvSpPr>
          <p:nvPr/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563">
                <a:solidFill>
                  <a:schemeClr val="lt1"/>
                </a:solidFill>
              </a:defRPr>
            </a:lvl1pPr>
            <a:lvl2pPr marL="0" indent="0" algn="r">
              <a:buNone/>
              <a:defRPr sz="563">
                <a:solidFill>
                  <a:schemeClr val="lt1"/>
                </a:solidFill>
              </a:defRPr>
            </a:lvl2pPr>
            <a:lvl3pPr marL="0" indent="0" algn="r">
              <a:buNone/>
              <a:defRPr sz="563">
                <a:solidFill>
                  <a:schemeClr val="lt1"/>
                </a:solidFill>
              </a:defRPr>
            </a:lvl3pPr>
            <a:lvl4pPr marL="0" indent="0" algn="r">
              <a:buNone/>
              <a:defRPr sz="563">
                <a:solidFill>
                  <a:schemeClr val="lt1"/>
                </a:solidFill>
              </a:defRPr>
            </a:lvl4pPr>
            <a:lvl5pPr marL="0" indent="0" algn="r">
              <a:buNone/>
              <a:defRPr sz="563">
                <a:solidFill>
                  <a:schemeClr val="lt1"/>
                </a:solidFill>
              </a:defRPr>
            </a:lvl5pPr>
            <a:lvl6pPr marL="0" indent="0" algn="r">
              <a:buNone/>
              <a:defRPr sz="563">
                <a:solidFill>
                  <a:schemeClr val="lt1"/>
                </a:solidFill>
              </a:defRPr>
            </a:lvl6pPr>
            <a:lvl7pPr marL="0" indent="0" algn="r">
              <a:buNone/>
              <a:defRPr sz="563">
                <a:solidFill>
                  <a:schemeClr val="lt1"/>
                </a:solidFill>
              </a:defRPr>
            </a:lvl7pPr>
            <a:lvl8pPr marL="0" indent="0" algn="r">
              <a:buNone/>
              <a:defRPr sz="563">
                <a:solidFill>
                  <a:schemeClr val="lt1"/>
                </a:solidFill>
              </a:defRPr>
            </a:lvl8pPr>
            <a:lvl9pPr marL="0" indent="0" algn="r">
              <a:buNone/>
              <a:defRPr sz="563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5" name="Obdélník 14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7" name="Picture 2" descr="Image result for pw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7196328" y="1"/>
            <a:ext cx="1972473" cy="56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sp>
        <p:nvSpPr>
          <p:cNvPr id="34" name="Zástupný symbol pro číslo snímku 3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295702" y="1934131"/>
            <a:ext cx="4535090" cy="322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350" b="1" u="sng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Období realizace: </a:t>
            </a:r>
          </a:p>
          <a:p>
            <a:pPr marL="214313" indent="-214313">
              <a:lnSpc>
                <a:spcPct val="150000"/>
              </a:lnSpc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275" dirty="0">
                <a:solidFill>
                  <a:schemeClr val="bg1"/>
                </a:solidFill>
              </a:rPr>
              <a:t>Leden - Únor 2019  prostřednictvím OREG </a:t>
            </a:r>
          </a:p>
          <a:p>
            <a:pPr lvl="0">
              <a:lnSpc>
                <a:spcPct val="150000"/>
              </a:lnSpc>
            </a:pPr>
            <a:endParaRPr lang="cs-CZ" sz="1275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cs-CZ" sz="300" dirty="0"/>
          </a:p>
          <a:p>
            <a:pPr lvl="0">
              <a:lnSpc>
                <a:spcPct val="150000"/>
              </a:lnSpc>
            </a:pPr>
            <a:r>
              <a:rPr lang="cs-CZ" sz="1350" b="1" u="sng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Způsob</a:t>
            </a:r>
            <a:r>
              <a:rPr lang="cs-CZ" sz="1275" u="sng" dirty="0">
                <a:solidFill>
                  <a:schemeClr val="accent2"/>
                </a:solidFill>
              </a:rPr>
              <a:t>: </a:t>
            </a:r>
          </a:p>
          <a:p>
            <a:pPr marL="214313" indent="-214313">
              <a:lnSpc>
                <a:spcPct val="150000"/>
              </a:lnSpc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275" dirty="0">
                <a:solidFill>
                  <a:schemeClr val="bg1"/>
                </a:solidFill>
              </a:rPr>
              <a:t>Elektronická forma </a:t>
            </a:r>
          </a:p>
          <a:p>
            <a:pPr lvl="0">
              <a:lnSpc>
                <a:spcPct val="150000"/>
              </a:lnSpc>
            </a:pPr>
            <a:endParaRPr lang="cs-CZ" sz="1275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endParaRPr lang="cs-CZ" sz="300" b="1" u="sng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1350" b="1" u="sng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Cíl</a:t>
            </a:r>
            <a:r>
              <a:rPr lang="cs-CZ" sz="1275" dirty="0">
                <a:solidFill>
                  <a:schemeClr val="accent2"/>
                </a:solidFill>
              </a:rPr>
              <a:t>:</a:t>
            </a:r>
            <a:r>
              <a:rPr lang="cs-CZ" sz="1275" u="sng" dirty="0">
                <a:solidFill>
                  <a:schemeClr val="accent2"/>
                </a:solidFill>
              </a:rPr>
              <a:t> </a:t>
            </a:r>
          </a:p>
          <a:p>
            <a:pPr marL="214313" indent="-214313">
              <a:lnSpc>
                <a:spcPct val="150000"/>
              </a:lnSpc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275" dirty="0">
                <a:solidFill>
                  <a:schemeClr val="bg1"/>
                </a:solidFill>
              </a:rPr>
              <a:t>Zjistit povědomí a zájem o Smart City / Smart Region</a:t>
            </a:r>
          </a:p>
          <a:p>
            <a:pPr marL="214313" indent="-214313">
              <a:lnSpc>
                <a:spcPct val="150000"/>
              </a:lnSpc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275" dirty="0" smtClean="0">
                <a:solidFill>
                  <a:schemeClr val="bg1"/>
                </a:solidFill>
              </a:rPr>
              <a:t>Zjistit jaké jsou realizované projekty v Jihočeském kraji</a:t>
            </a:r>
          </a:p>
          <a:p>
            <a:pPr marL="214313" indent="-214313">
              <a:lnSpc>
                <a:spcPct val="150000"/>
              </a:lnSpc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275" dirty="0" smtClean="0">
                <a:solidFill>
                  <a:schemeClr val="bg1"/>
                </a:solidFill>
              </a:rPr>
              <a:t>Informovat </a:t>
            </a:r>
            <a:r>
              <a:rPr lang="cs-CZ" sz="1275" dirty="0">
                <a:solidFill>
                  <a:schemeClr val="bg1"/>
                </a:solidFill>
              </a:rPr>
              <a:t>o tvorbě </a:t>
            </a:r>
            <a:r>
              <a:rPr lang="cs-CZ" sz="1275" dirty="0" smtClean="0">
                <a:solidFill>
                  <a:schemeClr val="bg1"/>
                </a:solidFill>
              </a:rPr>
              <a:t>Strategie </a:t>
            </a:r>
            <a:r>
              <a:rPr lang="cs-CZ" sz="1275" dirty="0">
                <a:solidFill>
                  <a:schemeClr val="bg1"/>
                </a:solidFill>
              </a:rPr>
              <a:t>Smart Region JčK</a:t>
            </a:r>
            <a:endParaRPr lang="en-US" sz="1275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255419" y="3717004"/>
            <a:ext cx="448627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Úroveň komunikace a spolupráce s KU JčK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61422"/>
              </p:ext>
            </p:extLst>
          </p:nvPr>
        </p:nvGraphicFramePr>
        <p:xfrm>
          <a:off x="4722020" y="1811942"/>
          <a:ext cx="4636293" cy="189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3912987553"/>
              </p:ext>
            </p:extLst>
          </p:nvPr>
        </p:nvGraphicFramePr>
        <p:xfrm>
          <a:off x="4972440" y="3982334"/>
          <a:ext cx="3561960" cy="159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332185" y="432002"/>
            <a:ext cx="8809658" cy="463806"/>
          </a:xfrm>
        </p:spPr>
        <p:txBody>
          <a:bodyPr/>
          <a:lstStyle/>
          <a:p>
            <a:r>
              <a:rPr lang="cs-CZ" sz="3000" dirty="0" smtClean="0"/>
              <a:t>Výstupy analytické části</a:t>
            </a:r>
            <a:endParaRPr lang="cs-CZ" sz="3000" dirty="0"/>
          </a:p>
        </p:txBody>
      </p:sp>
      <p:sp>
        <p:nvSpPr>
          <p:cNvPr id="24" name="Zástupný symbol pro číslo snímku 1"/>
          <p:cNvSpPr txBox="1">
            <a:spLocks/>
          </p:cNvSpPr>
          <p:nvPr/>
        </p:nvSpPr>
        <p:spPr>
          <a:xfrm>
            <a:off x="6163867" y="6492240"/>
            <a:ext cx="264795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563">
                <a:solidFill>
                  <a:schemeClr val="lt1"/>
                </a:solidFill>
              </a:defRPr>
            </a:lvl1pPr>
            <a:lvl2pPr marL="0" indent="0" algn="r">
              <a:buNone/>
              <a:defRPr sz="563">
                <a:solidFill>
                  <a:schemeClr val="lt1"/>
                </a:solidFill>
              </a:defRPr>
            </a:lvl2pPr>
            <a:lvl3pPr marL="0" indent="0" algn="r">
              <a:buNone/>
              <a:defRPr sz="563">
                <a:solidFill>
                  <a:schemeClr val="lt1"/>
                </a:solidFill>
              </a:defRPr>
            </a:lvl3pPr>
            <a:lvl4pPr marL="0" indent="0" algn="r">
              <a:buNone/>
              <a:defRPr sz="563">
                <a:solidFill>
                  <a:schemeClr val="lt1"/>
                </a:solidFill>
              </a:defRPr>
            </a:lvl4pPr>
            <a:lvl5pPr marL="0" indent="0" algn="r">
              <a:buNone/>
              <a:defRPr sz="563">
                <a:solidFill>
                  <a:schemeClr val="lt1"/>
                </a:solidFill>
              </a:defRPr>
            </a:lvl5pPr>
            <a:lvl6pPr marL="0" indent="0" algn="r">
              <a:buNone/>
              <a:defRPr sz="563">
                <a:solidFill>
                  <a:schemeClr val="lt1"/>
                </a:solidFill>
              </a:defRPr>
            </a:lvl6pPr>
            <a:lvl7pPr marL="0" indent="0" algn="r">
              <a:buNone/>
              <a:defRPr sz="563">
                <a:solidFill>
                  <a:schemeClr val="lt1"/>
                </a:solidFill>
              </a:defRPr>
            </a:lvl7pPr>
            <a:lvl8pPr marL="0" indent="0" algn="r">
              <a:buNone/>
              <a:defRPr sz="563">
                <a:solidFill>
                  <a:schemeClr val="lt1"/>
                </a:solidFill>
              </a:defRPr>
            </a:lvl8pPr>
            <a:lvl9pPr marL="0" indent="0" algn="r">
              <a:buNone/>
              <a:defRPr sz="563">
                <a:solidFill>
                  <a:schemeClr val="lt1"/>
                </a:solidFill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89321" y="1"/>
            <a:ext cx="1879480" cy="5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5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121546A-6F2B-4B48-91A7-48C936CC1D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33" y="9035"/>
            <a:ext cx="988294" cy="555916"/>
          </a:xfrm>
          <a:prstGeom prst="rect">
            <a:avLst/>
          </a:prstGeom>
        </p:spPr>
      </p:pic>
      <p:pic>
        <p:nvPicPr>
          <p:cNvPr id="17" name="Picture 2" descr="Image result for pwc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2" y="270826"/>
            <a:ext cx="609057" cy="2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813</Words>
  <Application>Microsoft Office PowerPoint</Application>
  <PresentationFormat>Předvádění na obrazovce (4:3)</PresentationFormat>
  <Paragraphs>234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Georgia</vt:lpstr>
      <vt:lpstr>Open Sans Extrabold</vt:lpstr>
      <vt:lpstr>Open Sans Light</vt:lpstr>
      <vt:lpstr>Times New Roman</vt:lpstr>
      <vt:lpstr>PwC</vt:lpstr>
      <vt:lpstr>Strategický plán rozvoje  Smart Regionu Jihočeského kraje </vt:lpstr>
      <vt:lpstr>Prezentace aplikace PowerPoint</vt:lpstr>
      <vt:lpstr>Prezentace aplikace PowerPoint</vt:lpstr>
      <vt:lpstr>Jihočeský kraj chce být regionem, který cíleně využívá inovace a moderní technologie k: </vt:lpstr>
      <vt:lpstr>Cíle</vt:lpstr>
      <vt:lpstr>Aktuální stav</vt:lpstr>
      <vt:lpstr>Strategie </vt:lpstr>
      <vt:lpstr>Prezentace aplikace PowerPoint</vt:lpstr>
      <vt:lpstr>Výstupy analytické části</vt:lpstr>
      <vt:lpstr>Výstupy analytické části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plán rozvoje Smart Regionu Jihočeského kraje</dc:title>
  <dc:creator>Marketa Neumanova</dc:creator>
  <cp:lastModifiedBy>Marketa Neumanova</cp:lastModifiedBy>
  <cp:revision>315</cp:revision>
  <dcterms:modified xsi:type="dcterms:W3CDTF">2019-11-29T10:50:06Z</dcterms:modified>
</cp:coreProperties>
</file>