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61" r:id="rId5"/>
    <p:sldId id="263" r:id="rId6"/>
    <p:sldId id="260" r:id="rId7"/>
    <p:sldId id="262" r:id="rId8"/>
    <p:sldId id="268" r:id="rId9"/>
    <p:sldId id="269" r:id="rId10"/>
    <p:sldId id="270" r:id="rId11"/>
    <p:sldId id="271" r:id="rId12"/>
    <p:sldId id="259" r:id="rId13"/>
    <p:sldId id="272" r:id="rId14"/>
    <p:sldId id="273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2213"/>
    <a:srgbClr val="FF00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2938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054D92-082F-4E1A-B8B2-FFBA83162D01}" type="doc">
      <dgm:prSet loTypeId="urn:microsoft.com/office/officeart/2005/8/layout/cycle4" loCatId="cycle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915E1628-E709-443B-A768-FC6377435034}">
      <dgm:prSet phldrT="[Text]"/>
      <dgm:spPr>
        <a:solidFill>
          <a:srgbClr val="002060"/>
        </a:solidFill>
        <a:ln>
          <a:solidFill>
            <a:srgbClr val="002060"/>
          </a:solidFill>
        </a:ln>
      </dgm:spPr>
      <dgm:t>
        <a:bodyPr/>
        <a:lstStyle/>
        <a:p>
          <a:r>
            <a:rPr lang="cs-CZ" b="1">
              <a:solidFill>
                <a:schemeClr val="bg1"/>
              </a:solidFill>
            </a:rPr>
            <a:t>Správa města a řízení úřadu</a:t>
          </a:r>
        </a:p>
      </dgm:t>
    </dgm:pt>
    <dgm:pt modelId="{8BD91CD9-523C-4695-8DBE-9E4207F77846}" type="parTrans" cxnId="{952BA9CD-1C88-4FA5-BD46-AA9630DF529C}">
      <dgm:prSet/>
      <dgm:spPr/>
      <dgm:t>
        <a:bodyPr/>
        <a:lstStyle/>
        <a:p>
          <a:endParaRPr lang="cs-CZ" b="1">
            <a:solidFill>
              <a:srgbClr val="002060"/>
            </a:solidFill>
          </a:endParaRPr>
        </a:p>
      </dgm:t>
    </dgm:pt>
    <dgm:pt modelId="{12B5DE35-DE28-4484-B3FF-F28257E3E310}" type="sibTrans" cxnId="{952BA9CD-1C88-4FA5-BD46-AA9630DF529C}">
      <dgm:prSet/>
      <dgm:spPr/>
      <dgm:t>
        <a:bodyPr/>
        <a:lstStyle/>
        <a:p>
          <a:endParaRPr lang="cs-CZ" b="1">
            <a:solidFill>
              <a:srgbClr val="002060"/>
            </a:solidFill>
          </a:endParaRPr>
        </a:p>
      </dgm:t>
    </dgm:pt>
    <dgm:pt modelId="{F8D25C81-98EE-4AC6-B41D-2FB413F17CE3}">
      <dgm:prSet phldrT="[Text]" custT="1"/>
      <dgm:spPr>
        <a:ln>
          <a:solidFill>
            <a:srgbClr val="002060"/>
          </a:solidFill>
        </a:ln>
      </dgm:spPr>
      <dgm:t>
        <a:bodyPr/>
        <a:lstStyle/>
        <a:p>
          <a:r>
            <a:rPr lang="cs-CZ" sz="1500" b="1" dirty="0">
              <a:solidFill>
                <a:srgbClr val="002060"/>
              </a:solidFill>
            </a:rPr>
            <a:t>Témata Smart City:</a:t>
          </a:r>
        </a:p>
      </dgm:t>
    </dgm:pt>
    <dgm:pt modelId="{1D7D8D00-A1A7-463F-B193-2895AE81FD3F}" type="parTrans" cxnId="{7DADC35F-31E1-4F4D-A49C-E4DDD8818507}">
      <dgm:prSet/>
      <dgm:spPr/>
      <dgm:t>
        <a:bodyPr/>
        <a:lstStyle/>
        <a:p>
          <a:endParaRPr lang="cs-CZ" b="1">
            <a:solidFill>
              <a:srgbClr val="002060"/>
            </a:solidFill>
          </a:endParaRPr>
        </a:p>
      </dgm:t>
    </dgm:pt>
    <dgm:pt modelId="{821CA7BF-D185-42BC-BD41-00D7E5477774}" type="sibTrans" cxnId="{7DADC35F-31E1-4F4D-A49C-E4DDD8818507}">
      <dgm:prSet/>
      <dgm:spPr/>
      <dgm:t>
        <a:bodyPr/>
        <a:lstStyle/>
        <a:p>
          <a:endParaRPr lang="cs-CZ" b="1">
            <a:solidFill>
              <a:srgbClr val="002060"/>
            </a:solidFill>
          </a:endParaRPr>
        </a:p>
      </dgm:t>
    </dgm:pt>
    <dgm:pt modelId="{885DFEAC-15AB-4B77-B216-5CC73F7242DF}">
      <dgm:prSet phldrT="[Text]"/>
      <dgm:spPr>
        <a:solidFill>
          <a:srgbClr val="92D050"/>
        </a:solidFill>
        <a:ln>
          <a:solidFill>
            <a:srgbClr val="00B050"/>
          </a:solidFill>
        </a:ln>
      </dgm:spPr>
      <dgm:t>
        <a:bodyPr/>
        <a:lstStyle/>
        <a:p>
          <a:r>
            <a:rPr lang="cs-CZ" b="1">
              <a:solidFill>
                <a:srgbClr val="002060"/>
              </a:solidFill>
            </a:rPr>
            <a:t>Strategická infrastruktura</a:t>
          </a:r>
        </a:p>
      </dgm:t>
    </dgm:pt>
    <dgm:pt modelId="{AA1DD91E-94E4-4601-8CF7-8481F83E9A66}" type="parTrans" cxnId="{7FCEA621-9B1A-41B7-8FBE-5488500C45C8}">
      <dgm:prSet/>
      <dgm:spPr/>
      <dgm:t>
        <a:bodyPr/>
        <a:lstStyle/>
        <a:p>
          <a:endParaRPr lang="cs-CZ" b="1">
            <a:solidFill>
              <a:srgbClr val="002060"/>
            </a:solidFill>
          </a:endParaRPr>
        </a:p>
      </dgm:t>
    </dgm:pt>
    <dgm:pt modelId="{13FA17AE-46B0-4599-B569-9DADDC17C5EA}" type="sibTrans" cxnId="{7FCEA621-9B1A-41B7-8FBE-5488500C45C8}">
      <dgm:prSet/>
      <dgm:spPr/>
      <dgm:t>
        <a:bodyPr/>
        <a:lstStyle/>
        <a:p>
          <a:endParaRPr lang="cs-CZ" b="1">
            <a:solidFill>
              <a:srgbClr val="002060"/>
            </a:solidFill>
          </a:endParaRPr>
        </a:p>
      </dgm:t>
    </dgm:pt>
    <dgm:pt modelId="{D44ED614-5695-45C6-8A18-60BD777711DD}">
      <dgm:prSet phldrT="[Text]" custT="1"/>
      <dgm:spPr>
        <a:ln>
          <a:solidFill>
            <a:srgbClr val="92D050"/>
          </a:solidFill>
        </a:ln>
      </dgm:spPr>
      <dgm:t>
        <a:bodyPr/>
        <a:lstStyle/>
        <a:p>
          <a:r>
            <a:rPr lang="cs-CZ" sz="1500" b="1" dirty="0">
              <a:solidFill>
                <a:srgbClr val="002060"/>
              </a:solidFill>
            </a:rPr>
            <a:t>Témata Smart City: </a:t>
          </a:r>
        </a:p>
      </dgm:t>
    </dgm:pt>
    <dgm:pt modelId="{34348299-69F1-4A67-8789-2F34802D1F47}" type="parTrans" cxnId="{DFB5380E-9077-44CC-AABE-3ACB019492AF}">
      <dgm:prSet/>
      <dgm:spPr/>
      <dgm:t>
        <a:bodyPr/>
        <a:lstStyle/>
        <a:p>
          <a:endParaRPr lang="cs-CZ" b="1">
            <a:solidFill>
              <a:srgbClr val="002060"/>
            </a:solidFill>
          </a:endParaRPr>
        </a:p>
      </dgm:t>
    </dgm:pt>
    <dgm:pt modelId="{9B83E6BB-2215-41C8-A782-FC28C07EC690}" type="sibTrans" cxnId="{DFB5380E-9077-44CC-AABE-3ACB019492AF}">
      <dgm:prSet/>
      <dgm:spPr/>
      <dgm:t>
        <a:bodyPr/>
        <a:lstStyle/>
        <a:p>
          <a:endParaRPr lang="cs-CZ" b="1">
            <a:solidFill>
              <a:srgbClr val="002060"/>
            </a:solidFill>
          </a:endParaRPr>
        </a:p>
      </dgm:t>
    </dgm:pt>
    <dgm:pt modelId="{414B7431-080B-4324-916D-7BCFC9BB9F3A}">
      <dgm:prSet phldrT="[Text]"/>
      <dgm:spPr>
        <a:solidFill>
          <a:srgbClr val="FFC000"/>
        </a:solidFill>
      </dgm:spPr>
      <dgm:t>
        <a:bodyPr/>
        <a:lstStyle/>
        <a:p>
          <a:r>
            <a:rPr lang="cs-CZ" b="1">
              <a:solidFill>
                <a:srgbClr val="002060"/>
              </a:solidFill>
            </a:rPr>
            <a:t>ICT/Datové prostředí</a:t>
          </a:r>
        </a:p>
      </dgm:t>
    </dgm:pt>
    <dgm:pt modelId="{AD76F247-EC95-4746-843C-DC30EF9B3DF4}" type="parTrans" cxnId="{EB8AD4B4-0AE9-4B28-BA59-D417FB72F22D}">
      <dgm:prSet/>
      <dgm:spPr/>
      <dgm:t>
        <a:bodyPr/>
        <a:lstStyle/>
        <a:p>
          <a:endParaRPr lang="cs-CZ" b="1">
            <a:solidFill>
              <a:srgbClr val="002060"/>
            </a:solidFill>
          </a:endParaRPr>
        </a:p>
      </dgm:t>
    </dgm:pt>
    <dgm:pt modelId="{9A104207-900A-4EFC-8D06-0EFD1DB01B9F}" type="sibTrans" cxnId="{EB8AD4B4-0AE9-4B28-BA59-D417FB72F22D}">
      <dgm:prSet/>
      <dgm:spPr/>
      <dgm:t>
        <a:bodyPr/>
        <a:lstStyle/>
        <a:p>
          <a:endParaRPr lang="cs-CZ" b="1">
            <a:solidFill>
              <a:srgbClr val="002060"/>
            </a:solidFill>
          </a:endParaRPr>
        </a:p>
      </dgm:t>
    </dgm:pt>
    <dgm:pt modelId="{08B6F2BE-FF94-42C9-9244-C00019F3CB1C}">
      <dgm:prSet phldrT="[Text]" custT="1"/>
      <dgm:spPr/>
      <dgm:t>
        <a:bodyPr/>
        <a:lstStyle/>
        <a:p>
          <a:r>
            <a:rPr lang="cs-CZ" sz="1500" b="1" dirty="0">
              <a:solidFill>
                <a:srgbClr val="002060"/>
              </a:solidFill>
            </a:rPr>
            <a:t>Téma Smart City:</a:t>
          </a:r>
        </a:p>
      </dgm:t>
    </dgm:pt>
    <dgm:pt modelId="{360DD0A9-21DA-41B1-88C0-BD73EA213DD6}" type="parTrans" cxnId="{CB8463D0-3BAC-4E64-841D-E40A11C97570}">
      <dgm:prSet/>
      <dgm:spPr/>
      <dgm:t>
        <a:bodyPr/>
        <a:lstStyle/>
        <a:p>
          <a:endParaRPr lang="cs-CZ" b="1">
            <a:solidFill>
              <a:srgbClr val="002060"/>
            </a:solidFill>
          </a:endParaRPr>
        </a:p>
      </dgm:t>
    </dgm:pt>
    <dgm:pt modelId="{BA2B9988-4590-41EF-8A50-77D50AA5B954}" type="sibTrans" cxnId="{CB8463D0-3BAC-4E64-841D-E40A11C97570}">
      <dgm:prSet/>
      <dgm:spPr/>
      <dgm:t>
        <a:bodyPr/>
        <a:lstStyle/>
        <a:p>
          <a:endParaRPr lang="cs-CZ" b="1">
            <a:solidFill>
              <a:srgbClr val="002060"/>
            </a:solidFill>
          </a:endParaRPr>
        </a:p>
      </dgm:t>
    </dgm:pt>
    <dgm:pt modelId="{5F5BBD36-62FE-4B25-A119-A604199D9ADF}">
      <dgm:prSet phldrT="[Text]"/>
      <dgm:spPr>
        <a:solidFill>
          <a:srgbClr val="FF0066"/>
        </a:solidFill>
      </dgm:spPr>
      <dgm:t>
        <a:bodyPr/>
        <a:lstStyle/>
        <a:p>
          <a:r>
            <a:rPr lang="cs-CZ" b="1">
              <a:solidFill>
                <a:schemeClr val="bg1"/>
              </a:solidFill>
            </a:rPr>
            <a:t>Strategické služby</a:t>
          </a:r>
        </a:p>
      </dgm:t>
    </dgm:pt>
    <dgm:pt modelId="{98B056DE-CC2D-497D-8BDF-50AD48CF7109}" type="parTrans" cxnId="{02C669BF-24F9-46FD-9CF9-ABAB2D113CB5}">
      <dgm:prSet/>
      <dgm:spPr/>
      <dgm:t>
        <a:bodyPr/>
        <a:lstStyle/>
        <a:p>
          <a:endParaRPr lang="cs-CZ" b="1">
            <a:solidFill>
              <a:srgbClr val="002060"/>
            </a:solidFill>
          </a:endParaRPr>
        </a:p>
      </dgm:t>
    </dgm:pt>
    <dgm:pt modelId="{AD4685D7-E0F6-485C-8346-308920F08C7E}" type="sibTrans" cxnId="{02C669BF-24F9-46FD-9CF9-ABAB2D113CB5}">
      <dgm:prSet/>
      <dgm:spPr/>
      <dgm:t>
        <a:bodyPr/>
        <a:lstStyle/>
        <a:p>
          <a:endParaRPr lang="cs-CZ" b="1">
            <a:solidFill>
              <a:srgbClr val="002060"/>
            </a:solidFill>
          </a:endParaRPr>
        </a:p>
      </dgm:t>
    </dgm:pt>
    <dgm:pt modelId="{243BEE77-9CC2-4E28-AD8D-EA859A6F409D}">
      <dgm:prSet phldrT="[Text]" custT="1"/>
      <dgm:spPr>
        <a:ln>
          <a:solidFill>
            <a:srgbClr val="FF0066"/>
          </a:solidFill>
        </a:ln>
      </dgm:spPr>
      <dgm:t>
        <a:bodyPr/>
        <a:lstStyle/>
        <a:p>
          <a:r>
            <a:rPr lang="cs-CZ" sz="1500" b="1" dirty="0">
              <a:solidFill>
                <a:srgbClr val="002060"/>
              </a:solidFill>
            </a:rPr>
            <a:t>Téma Smart City: </a:t>
          </a:r>
        </a:p>
      </dgm:t>
    </dgm:pt>
    <dgm:pt modelId="{BA3F009C-42B2-4D26-8AD6-6DC869315507}" type="parTrans" cxnId="{D639359A-FB23-4DFD-95BF-B3B7695BE0D0}">
      <dgm:prSet/>
      <dgm:spPr/>
      <dgm:t>
        <a:bodyPr/>
        <a:lstStyle/>
        <a:p>
          <a:endParaRPr lang="cs-CZ" b="1">
            <a:solidFill>
              <a:srgbClr val="002060"/>
            </a:solidFill>
          </a:endParaRPr>
        </a:p>
      </dgm:t>
    </dgm:pt>
    <dgm:pt modelId="{3564976B-6034-4B8A-8EC9-378A9754A018}" type="sibTrans" cxnId="{D639359A-FB23-4DFD-95BF-B3B7695BE0D0}">
      <dgm:prSet/>
      <dgm:spPr/>
      <dgm:t>
        <a:bodyPr/>
        <a:lstStyle/>
        <a:p>
          <a:endParaRPr lang="cs-CZ" b="1">
            <a:solidFill>
              <a:srgbClr val="002060"/>
            </a:solidFill>
          </a:endParaRPr>
        </a:p>
      </dgm:t>
    </dgm:pt>
    <dgm:pt modelId="{C7798F02-8B0B-4F91-B1D5-BF1D77E965CA}">
      <dgm:prSet phldrT="[Text]" custT="1"/>
      <dgm:spPr>
        <a:ln>
          <a:solidFill>
            <a:srgbClr val="002060"/>
          </a:solidFill>
        </a:ln>
      </dgm:spPr>
      <dgm:t>
        <a:bodyPr/>
        <a:lstStyle/>
        <a:p>
          <a:r>
            <a:rPr lang="cs-CZ" sz="1500" b="1" dirty="0">
              <a:solidFill>
                <a:srgbClr val="002060"/>
              </a:solidFill>
            </a:rPr>
            <a:t>Chytrá vláda správa</a:t>
          </a:r>
        </a:p>
      </dgm:t>
    </dgm:pt>
    <dgm:pt modelId="{0F54919A-4086-4FBC-B6E3-C3D21CD806CA}" type="parTrans" cxnId="{80BC76D2-FCAF-4651-893C-E3DFABB5E076}">
      <dgm:prSet/>
      <dgm:spPr/>
      <dgm:t>
        <a:bodyPr/>
        <a:lstStyle/>
        <a:p>
          <a:endParaRPr lang="cs-CZ" b="1">
            <a:solidFill>
              <a:srgbClr val="002060"/>
            </a:solidFill>
          </a:endParaRPr>
        </a:p>
      </dgm:t>
    </dgm:pt>
    <dgm:pt modelId="{F2B4A5E9-92C8-4C5B-A03F-ECF6B15DBE37}" type="sibTrans" cxnId="{80BC76D2-FCAF-4651-893C-E3DFABB5E076}">
      <dgm:prSet/>
      <dgm:spPr/>
      <dgm:t>
        <a:bodyPr/>
        <a:lstStyle/>
        <a:p>
          <a:endParaRPr lang="cs-CZ" b="1">
            <a:solidFill>
              <a:srgbClr val="002060"/>
            </a:solidFill>
          </a:endParaRPr>
        </a:p>
      </dgm:t>
    </dgm:pt>
    <dgm:pt modelId="{BED8BB7A-02CC-4CBA-9312-C72C0D3482AC}">
      <dgm:prSet phldrT="[Text]" custT="1"/>
      <dgm:spPr>
        <a:ln>
          <a:solidFill>
            <a:srgbClr val="002060"/>
          </a:solidFill>
        </a:ln>
      </dgm:spPr>
      <dgm:t>
        <a:bodyPr/>
        <a:lstStyle/>
        <a:p>
          <a:r>
            <a:rPr lang="cs-CZ" sz="1500" b="1" dirty="0">
              <a:solidFill>
                <a:srgbClr val="002060"/>
              </a:solidFill>
            </a:rPr>
            <a:t>Chytrá ekonomika</a:t>
          </a:r>
        </a:p>
      </dgm:t>
    </dgm:pt>
    <dgm:pt modelId="{5ACDA3F4-3CE8-4E3A-8BAE-D020CE136B6F}" type="parTrans" cxnId="{48E8C059-72FE-4128-9AA8-2E0DA28F57A1}">
      <dgm:prSet/>
      <dgm:spPr/>
      <dgm:t>
        <a:bodyPr/>
        <a:lstStyle/>
        <a:p>
          <a:endParaRPr lang="cs-CZ" b="1">
            <a:solidFill>
              <a:srgbClr val="002060"/>
            </a:solidFill>
          </a:endParaRPr>
        </a:p>
      </dgm:t>
    </dgm:pt>
    <dgm:pt modelId="{A0291718-0F1D-4922-92DC-21A37CDD426F}" type="sibTrans" cxnId="{48E8C059-72FE-4128-9AA8-2E0DA28F57A1}">
      <dgm:prSet/>
      <dgm:spPr/>
      <dgm:t>
        <a:bodyPr/>
        <a:lstStyle/>
        <a:p>
          <a:endParaRPr lang="cs-CZ" b="1">
            <a:solidFill>
              <a:srgbClr val="002060"/>
            </a:solidFill>
          </a:endParaRPr>
        </a:p>
      </dgm:t>
    </dgm:pt>
    <dgm:pt modelId="{C7F48EE7-FB68-489F-94FE-602F9C62146C}">
      <dgm:prSet phldrT="[Text]" custT="1"/>
      <dgm:spPr>
        <a:ln>
          <a:solidFill>
            <a:srgbClr val="92D050"/>
          </a:solidFill>
        </a:ln>
      </dgm:spPr>
      <dgm:t>
        <a:bodyPr/>
        <a:lstStyle/>
        <a:p>
          <a:r>
            <a:rPr lang="cs-CZ" sz="1500" b="1" dirty="0">
              <a:solidFill>
                <a:srgbClr val="002060"/>
              </a:solidFill>
            </a:rPr>
            <a:t>Chytrá mobilita</a:t>
          </a:r>
        </a:p>
      </dgm:t>
    </dgm:pt>
    <dgm:pt modelId="{BE7B21C4-08EE-4558-B14B-D0FF36D96250}" type="parTrans" cxnId="{977A8A82-20DD-478E-B917-E77BC983A89B}">
      <dgm:prSet/>
      <dgm:spPr/>
      <dgm:t>
        <a:bodyPr/>
        <a:lstStyle/>
        <a:p>
          <a:endParaRPr lang="cs-CZ" b="1">
            <a:solidFill>
              <a:srgbClr val="002060"/>
            </a:solidFill>
          </a:endParaRPr>
        </a:p>
      </dgm:t>
    </dgm:pt>
    <dgm:pt modelId="{2CC9160F-7317-4F97-A91E-26103E703ADB}" type="sibTrans" cxnId="{977A8A82-20DD-478E-B917-E77BC983A89B}">
      <dgm:prSet/>
      <dgm:spPr/>
      <dgm:t>
        <a:bodyPr/>
        <a:lstStyle/>
        <a:p>
          <a:endParaRPr lang="cs-CZ" b="1">
            <a:solidFill>
              <a:srgbClr val="002060"/>
            </a:solidFill>
          </a:endParaRPr>
        </a:p>
      </dgm:t>
    </dgm:pt>
    <dgm:pt modelId="{2E3EEAFC-0484-4054-9B8D-9A7F02425C2D}">
      <dgm:prSet phldrT="[Text]" custT="1"/>
      <dgm:spPr>
        <a:ln>
          <a:solidFill>
            <a:srgbClr val="92D050"/>
          </a:solidFill>
        </a:ln>
      </dgm:spPr>
      <dgm:t>
        <a:bodyPr/>
        <a:lstStyle/>
        <a:p>
          <a:r>
            <a:rPr lang="cs-CZ" sz="1500" b="1" dirty="0">
              <a:solidFill>
                <a:srgbClr val="002060"/>
              </a:solidFill>
            </a:rPr>
            <a:t>Chytré životní prostředí</a:t>
          </a:r>
        </a:p>
      </dgm:t>
    </dgm:pt>
    <dgm:pt modelId="{D211E000-B535-4D78-B2B5-EE9A499007E1}" type="parTrans" cxnId="{B2B25334-023F-4031-9188-F5CD21E6E5F7}">
      <dgm:prSet/>
      <dgm:spPr/>
      <dgm:t>
        <a:bodyPr/>
        <a:lstStyle/>
        <a:p>
          <a:endParaRPr lang="cs-CZ" b="1">
            <a:solidFill>
              <a:srgbClr val="002060"/>
            </a:solidFill>
          </a:endParaRPr>
        </a:p>
      </dgm:t>
    </dgm:pt>
    <dgm:pt modelId="{BD54BDE8-A552-40C2-B161-7658648E6016}" type="sibTrans" cxnId="{B2B25334-023F-4031-9188-F5CD21E6E5F7}">
      <dgm:prSet/>
      <dgm:spPr/>
      <dgm:t>
        <a:bodyPr/>
        <a:lstStyle/>
        <a:p>
          <a:endParaRPr lang="cs-CZ" b="1">
            <a:solidFill>
              <a:srgbClr val="002060"/>
            </a:solidFill>
          </a:endParaRPr>
        </a:p>
      </dgm:t>
    </dgm:pt>
    <dgm:pt modelId="{8134B983-177A-4AA2-8B84-E9B0B3D37137}">
      <dgm:prSet phldrT="[Text]" custT="1"/>
      <dgm:spPr>
        <a:ln>
          <a:solidFill>
            <a:srgbClr val="FF0066"/>
          </a:solidFill>
        </a:ln>
      </dgm:spPr>
      <dgm:t>
        <a:bodyPr/>
        <a:lstStyle/>
        <a:p>
          <a:r>
            <a:rPr lang="cs-CZ" sz="1500" b="1" dirty="0">
              <a:solidFill>
                <a:srgbClr val="002060"/>
              </a:solidFill>
            </a:rPr>
            <a:t>Chytrý život</a:t>
          </a:r>
        </a:p>
      </dgm:t>
    </dgm:pt>
    <dgm:pt modelId="{66B7F8CB-A141-4AB7-9BC9-2F591813EC5B}" type="parTrans" cxnId="{ABAF17D2-9B89-43D8-8C6F-768A22218E5E}">
      <dgm:prSet/>
      <dgm:spPr/>
      <dgm:t>
        <a:bodyPr/>
        <a:lstStyle/>
        <a:p>
          <a:endParaRPr lang="cs-CZ" b="1">
            <a:solidFill>
              <a:srgbClr val="002060"/>
            </a:solidFill>
          </a:endParaRPr>
        </a:p>
      </dgm:t>
    </dgm:pt>
    <dgm:pt modelId="{2FE1A537-DDB4-4522-86BC-C71EA202E60F}" type="sibTrans" cxnId="{ABAF17D2-9B89-43D8-8C6F-768A22218E5E}">
      <dgm:prSet/>
      <dgm:spPr/>
      <dgm:t>
        <a:bodyPr/>
        <a:lstStyle/>
        <a:p>
          <a:endParaRPr lang="cs-CZ" b="1">
            <a:solidFill>
              <a:srgbClr val="002060"/>
            </a:solidFill>
          </a:endParaRPr>
        </a:p>
      </dgm:t>
    </dgm:pt>
    <dgm:pt modelId="{4781F1FC-6871-4AB6-9499-F27E2FFCE8C6}">
      <dgm:prSet phldrT="[Text]" custT="1"/>
      <dgm:spPr>
        <a:ln>
          <a:solidFill>
            <a:srgbClr val="FF0066"/>
          </a:solidFill>
        </a:ln>
      </dgm:spPr>
      <dgm:t>
        <a:bodyPr/>
        <a:lstStyle/>
        <a:p>
          <a:r>
            <a:rPr lang="cs-CZ" sz="1500" b="1" dirty="0">
              <a:solidFill>
                <a:srgbClr val="002060"/>
              </a:solidFill>
            </a:rPr>
            <a:t>Chytří lidé</a:t>
          </a:r>
        </a:p>
      </dgm:t>
    </dgm:pt>
    <dgm:pt modelId="{60A93EB8-17A1-4BD1-BF1B-DFF623AAB75F}" type="parTrans" cxnId="{5B74D3DE-8239-49D6-BD92-33BE49F5A304}">
      <dgm:prSet/>
      <dgm:spPr/>
      <dgm:t>
        <a:bodyPr/>
        <a:lstStyle/>
        <a:p>
          <a:endParaRPr lang="cs-CZ" b="1">
            <a:solidFill>
              <a:srgbClr val="002060"/>
            </a:solidFill>
          </a:endParaRPr>
        </a:p>
      </dgm:t>
    </dgm:pt>
    <dgm:pt modelId="{9EC7AA4B-5322-420C-9AFC-944D046F9FF1}" type="sibTrans" cxnId="{5B74D3DE-8239-49D6-BD92-33BE49F5A304}">
      <dgm:prSet/>
      <dgm:spPr/>
      <dgm:t>
        <a:bodyPr/>
        <a:lstStyle/>
        <a:p>
          <a:endParaRPr lang="cs-CZ" b="1">
            <a:solidFill>
              <a:srgbClr val="002060"/>
            </a:solidFill>
          </a:endParaRPr>
        </a:p>
      </dgm:t>
    </dgm:pt>
    <dgm:pt modelId="{E61DD050-F0E3-4F90-9164-FA9063685184}">
      <dgm:prSet phldrT="[Text]" custT="1"/>
      <dgm:spPr/>
      <dgm:t>
        <a:bodyPr/>
        <a:lstStyle/>
        <a:p>
          <a:endParaRPr lang="cs-CZ" sz="1200" b="1">
            <a:solidFill>
              <a:srgbClr val="002060"/>
            </a:solidFill>
          </a:endParaRPr>
        </a:p>
      </dgm:t>
    </dgm:pt>
    <dgm:pt modelId="{5A4A5A21-8402-43D4-ABDA-4F590B4FE64D}" type="parTrans" cxnId="{C4D48E5C-3695-4407-8665-3AF8C88AFCE2}">
      <dgm:prSet/>
      <dgm:spPr/>
      <dgm:t>
        <a:bodyPr/>
        <a:lstStyle/>
        <a:p>
          <a:endParaRPr lang="cs-CZ" b="1">
            <a:solidFill>
              <a:srgbClr val="002060"/>
            </a:solidFill>
          </a:endParaRPr>
        </a:p>
      </dgm:t>
    </dgm:pt>
    <dgm:pt modelId="{8EF5F171-DF05-4D3F-8B45-36699F7C9EA9}" type="sibTrans" cxnId="{C4D48E5C-3695-4407-8665-3AF8C88AFCE2}">
      <dgm:prSet/>
      <dgm:spPr/>
      <dgm:t>
        <a:bodyPr/>
        <a:lstStyle/>
        <a:p>
          <a:endParaRPr lang="cs-CZ" b="1">
            <a:solidFill>
              <a:srgbClr val="002060"/>
            </a:solidFill>
          </a:endParaRPr>
        </a:p>
      </dgm:t>
    </dgm:pt>
    <dgm:pt modelId="{DE090899-20B6-4B85-8B49-D4F5700479D4}">
      <dgm:prSet phldrT="[Text]" custT="1"/>
      <dgm:spPr>
        <a:ln>
          <a:solidFill>
            <a:srgbClr val="FF0066"/>
          </a:solidFill>
        </a:ln>
      </dgm:spPr>
      <dgm:t>
        <a:bodyPr/>
        <a:lstStyle/>
        <a:p>
          <a:endParaRPr lang="cs-CZ" sz="1200" b="1">
            <a:solidFill>
              <a:srgbClr val="002060"/>
            </a:solidFill>
          </a:endParaRPr>
        </a:p>
      </dgm:t>
    </dgm:pt>
    <dgm:pt modelId="{AB4EFBC4-6DB6-4E13-AD0E-42A0E2C2B0A6}" type="parTrans" cxnId="{81D27A67-42E5-45BB-B99A-595EB69BB343}">
      <dgm:prSet/>
      <dgm:spPr/>
      <dgm:t>
        <a:bodyPr/>
        <a:lstStyle/>
        <a:p>
          <a:endParaRPr lang="cs-CZ" b="1">
            <a:solidFill>
              <a:srgbClr val="002060"/>
            </a:solidFill>
          </a:endParaRPr>
        </a:p>
      </dgm:t>
    </dgm:pt>
    <dgm:pt modelId="{3823FEFF-DFFA-4AD3-9AE3-484B39DA689B}" type="sibTrans" cxnId="{81D27A67-42E5-45BB-B99A-595EB69BB343}">
      <dgm:prSet/>
      <dgm:spPr/>
      <dgm:t>
        <a:bodyPr/>
        <a:lstStyle/>
        <a:p>
          <a:endParaRPr lang="cs-CZ" b="1">
            <a:solidFill>
              <a:srgbClr val="002060"/>
            </a:solidFill>
          </a:endParaRPr>
        </a:p>
      </dgm:t>
    </dgm:pt>
    <dgm:pt modelId="{C56EE36E-542D-43B2-AFC2-1F3345071539}">
      <dgm:prSet phldrT="[Text]" custT="1"/>
      <dgm:spPr/>
      <dgm:t>
        <a:bodyPr/>
        <a:lstStyle/>
        <a:p>
          <a:r>
            <a:rPr lang="cs-CZ" sz="1500" b="1" dirty="0">
              <a:solidFill>
                <a:srgbClr val="002060"/>
              </a:solidFill>
            </a:rPr>
            <a:t>ICT, Big Data</a:t>
          </a:r>
        </a:p>
      </dgm:t>
    </dgm:pt>
    <dgm:pt modelId="{58F0E58E-451C-43B3-A3FA-F26310ED4AB8}" type="parTrans" cxnId="{69226569-35F5-4A7D-A9A7-148A1E3D77B9}">
      <dgm:prSet/>
      <dgm:spPr/>
      <dgm:t>
        <a:bodyPr/>
        <a:lstStyle/>
        <a:p>
          <a:endParaRPr lang="cs-CZ" b="1">
            <a:solidFill>
              <a:srgbClr val="002060"/>
            </a:solidFill>
          </a:endParaRPr>
        </a:p>
      </dgm:t>
    </dgm:pt>
    <dgm:pt modelId="{5CA68719-3776-4AF3-88DB-A879AE3C330D}" type="sibTrans" cxnId="{69226569-35F5-4A7D-A9A7-148A1E3D77B9}">
      <dgm:prSet/>
      <dgm:spPr/>
      <dgm:t>
        <a:bodyPr/>
        <a:lstStyle/>
        <a:p>
          <a:endParaRPr lang="cs-CZ" b="1">
            <a:solidFill>
              <a:srgbClr val="002060"/>
            </a:solidFill>
          </a:endParaRPr>
        </a:p>
      </dgm:t>
    </dgm:pt>
    <dgm:pt modelId="{7630490A-97B0-4146-A593-150DFFE6BCFB}" type="pres">
      <dgm:prSet presAssocID="{00054D92-082F-4E1A-B8B2-FFBA83162D01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EB5E5E80-DD96-479F-BF5B-E6CEF2FADD3C}" type="pres">
      <dgm:prSet presAssocID="{00054D92-082F-4E1A-B8B2-FFBA83162D01}" presName="children" presStyleCnt="0"/>
      <dgm:spPr/>
    </dgm:pt>
    <dgm:pt modelId="{27909508-69BF-4B1E-89B7-7F3DEE4EA0D6}" type="pres">
      <dgm:prSet presAssocID="{00054D92-082F-4E1A-B8B2-FFBA83162D01}" presName="child1group" presStyleCnt="0"/>
      <dgm:spPr/>
    </dgm:pt>
    <dgm:pt modelId="{CFEE7C55-E86E-4B91-B132-06E08FCF10C0}" type="pres">
      <dgm:prSet presAssocID="{00054D92-082F-4E1A-B8B2-FFBA83162D01}" presName="child1" presStyleLbl="bgAcc1" presStyleIdx="0" presStyleCnt="4"/>
      <dgm:spPr/>
    </dgm:pt>
    <dgm:pt modelId="{853EFD1F-0B8F-4034-98CF-028EE2B2E4E0}" type="pres">
      <dgm:prSet presAssocID="{00054D92-082F-4E1A-B8B2-FFBA83162D01}" presName="child1Text" presStyleLbl="bgAcc1" presStyleIdx="0" presStyleCnt="4">
        <dgm:presLayoutVars>
          <dgm:bulletEnabled val="1"/>
        </dgm:presLayoutVars>
      </dgm:prSet>
      <dgm:spPr/>
    </dgm:pt>
    <dgm:pt modelId="{344F69EA-5B66-4E31-94BE-D28752DECDF0}" type="pres">
      <dgm:prSet presAssocID="{00054D92-082F-4E1A-B8B2-FFBA83162D01}" presName="child2group" presStyleCnt="0"/>
      <dgm:spPr/>
    </dgm:pt>
    <dgm:pt modelId="{6BB0F18B-A784-42AF-9F25-A8E89B1B1F04}" type="pres">
      <dgm:prSet presAssocID="{00054D92-082F-4E1A-B8B2-FFBA83162D01}" presName="child2" presStyleLbl="bgAcc1" presStyleIdx="1" presStyleCnt="4" custScaleX="105391"/>
      <dgm:spPr/>
    </dgm:pt>
    <dgm:pt modelId="{08A7C863-2853-46CE-9AA3-1BAEF36EBF7C}" type="pres">
      <dgm:prSet presAssocID="{00054D92-082F-4E1A-B8B2-FFBA83162D01}" presName="child2Text" presStyleLbl="bgAcc1" presStyleIdx="1" presStyleCnt="4">
        <dgm:presLayoutVars>
          <dgm:bulletEnabled val="1"/>
        </dgm:presLayoutVars>
      </dgm:prSet>
      <dgm:spPr/>
    </dgm:pt>
    <dgm:pt modelId="{83398B5D-50A9-44A9-A1AD-478AAFBBA5CC}" type="pres">
      <dgm:prSet presAssocID="{00054D92-082F-4E1A-B8B2-FFBA83162D01}" presName="child3group" presStyleCnt="0"/>
      <dgm:spPr/>
    </dgm:pt>
    <dgm:pt modelId="{8A189A73-6CA5-4A3C-98CF-CCA80709E0E0}" type="pres">
      <dgm:prSet presAssocID="{00054D92-082F-4E1A-B8B2-FFBA83162D01}" presName="child3" presStyleLbl="bgAcc1" presStyleIdx="2" presStyleCnt="4"/>
      <dgm:spPr/>
    </dgm:pt>
    <dgm:pt modelId="{165A0A27-9515-4D4A-82F9-4BC15D4C6FBF}" type="pres">
      <dgm:prSet presAssocID="{00054D92-082F-4E1A-B8B2-FFBA83162D01}" presName="child3Text" presStyleLbl="bgAcc1" presStyleIdx="2" presStyleCnt="4">
        <dgm:presLayoutVars>
          <dgm:bulletEnabled val="1"/>
        </dgm:presLayoutVars>
      </dgm:prSet>
      <dgm:spPr/>
    </dgm:pt>
    <dgm:pt modelId="{6115564E-D5D2-4A63-8C6E-C8926A72FA5E}" type="pres">
      <dgm:prSet presAssocID="{00054D92-082F-4E1A-B8B2-FFBA83162D01}" presName="child4group" presStyleCnt="0"/>
      <dgm:spPr/>
    </dgm:pt>
    <dgm:pt modelId="{89273B6A-7F26-4183-95F9-7EA3B942ECCD}" type="pres">
      <dgm:prSet presAssocID="{00054D92-082F-4E1A-B8B2-FFBA83162D01}" presName="child4" presStyleLbl="bgAcc1" presStyleIdx="3" presStyleCnt="4"/>
      <dgm:spPr/>
    </dgm:pt>
    <dgm:pt modelId="{E0DF34BC-B2FA-4D05-A68F-A94ED6C21638}" type="pres">
      <dgm:prSet presAssocID="{00054D92-082F-4E1A-B8B2-FFBA83162D01}" presName="child4Text" presStyleLbl="bgAcc1" presStyleIdx="3" presStyleCnt="4">
        <dgm:presLayoutVars>
          <dgm:bulletEnabled val="1"/>
        </dgm:presLayoutVars>
      </dgm:prSet>
      <dgm:spPr/>
    </dgm:pt>
    <dgm:pt modelId="{93E30F98-4743-48BC-9870-4B8C7DF6B4FB}" type="pres">
      <dgm:prSet presAssocID="{00054D92-082F-4E1A-B8B2-FFBA83162D01}" presName="childPlaceholder" presStyleCnt="0"/>
      <dgm:spPr/>
    </dgm:pt>
    <dgm:pt modelId="{A90BECA5-DFC1-4785-AF07-56784CF7E038}" type="pres">
      <dgm:prSet presAssocID="{00054D92-082F-4E1A-B8B2-FFBA83162D01}" presName="circle" presStyleCnt="0"/>
      <dgm:spPr/>
    </dgm:pt>
    <dgm:pt modelId="{D33DB302-5E69-45A8-A7E2-B99A1B598FDA}" type="pres">
      <dgm:prSet presAssocID="{00054D92-082F-4E1A-B8B2-FFBA83162D01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81EC4E32-FC0A-4846-9854-D6DECDB2E00F}" type="pres">
      <dgm:prSet presAssocID="{00054D92-082F-4E1A-B8B2-FFBA83162D01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E5C4D672-B74B-460C-9FF2-FFFBCF521702}" type="pres">
      <dgm:prSet presAssocID="{00054D92-082F-4E1A-B8B2-FFBA83162D01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E459F0E7-2ECB-4325-B416-ED0866A50D15}" type="pres">
      <dgm:prSet presAssocID="{00054D92-082F-4E1A-B8B2-FFBA83162D01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BBE763AA-7F9F-4D0B-B014-64307B7242B1}" type="pres">
      <dgm:prSet presAssocID="{00054D92-082F-4E1A-B8B2-FFBA83162D01}" presName="quadrantPlaceholder" presStyleCnt="0"/>
      <dgm:spPr/>
    </dgm:pt>
    <dgm:pt modelId="{1AD1B752-9FE0-4CF6-BBB8-A2102064556C}" type="pres">
      <dgm:prSet presAssocID="{00054D92-082F-4E1A-B8B2-FFBA83162D01}" presName="center1" presStyleLbl="fgShp" presStyleIdx="0" presStyleCnt="2"/>
      <dgm:spPr/>
    </dgm:pt>
    <dgm:pt modelId="{27F7842C-9C33-4A72-A5BD-6355192160FC}" type="pres">
      <dgm:prSet presAssocID="{00054D92-082F-4E1A-B8B2-FFBA83162D01}" presName="center2" presStyleLbl="fgShp" presStyleIdx="1" presStyleCnt="2"/>
      <dgm:spPr/>
    </dgm:pt>
  </dgm:ptLst>
  <dgm:cxnLst>
    <dgm:cxn modelId="{82C44200-FB22-4ADB-83EB-22B31EFD244E}" type="presOf" srcId="{BED8BB7A-02CC-4CBA-9312-C72C0D3482AC}" destId="{853EFD1F-0B8F-4034-98CF-028EE2B2E4E0}" srcOrd="1" destOrd="2" presId="urn:microsoft.com/office/officeart/2005/8/layout/cycle4"/>
    <dgm:cxn modelId="{78609206-3B4D-4CC9-ABE3-609D02E8A983}" type="presOf" srcId="{885DFEAC-15AB-4B77-B216-5CC73F7242DF}" destId="{81EC4E32-FC0A-4846-9854-D6DECDB2E00F}" srcOrd="0" destOrd="0" presId="urn:microsoft.com/office/officeart/2005/8/layout/cycle4"/>
    <dgm:cxn modelId="{61E57C08-B1B6-4A52-8A6D-72396AD0310D}" type="presOf" srcId="{C7798F02-8B0B-4F91-B1D5-BF1D77E965CA}" destId="{CFEE7C55-E86E-4B91-B132-06E08FCF10C0}" srcOrd="0" destOrd="1" presId="urn:microsoft.com/office/officeart/2005/8/layout/cycle4"/>
    <dgm:cxn modelId="{0CCB920B-ACCF-4C40-971B-D906AC4B7B74}" type="presOf" srcId="{414B7431-080B-4324-916D-7BCFC9BB9F3A}" destId="{E5C4D672-B74B-460C-9FF2-FFFBCF521702}" srcOrd="0" destOrd="0" presId="urn:microsoft.com/office/officeart/2005/8/layout/cycle4"/>
    <dgm:cxn modelId="{DFB5380E-9077-44CC-AABE-3ACB019492AF}" srcId="{885DFEAC-15AB-4B77-B216-5CC73F7242DF}" destId="{D44ED614-5695-45C6-8A18-60BD777711DD}" srcOrd="0" destOrd="0" parTransId="{34348299-69F1-4A67-8789-2F34802D1F47}" sibTransId="{9B83E6BB-2215-41C8-A782-FC28C07EC690}"/>
    <dgm:cxn modelId="{E73CE011-606E-49A7-960A-C3F72A498091}" type="presOf" srcId="{2E3EEAFC-0484-4054-9B8D-9A7F02425C2D}" destId="{6BB0F18B-A784-42AF-9F25-A8E89B1B1F04}" srcOrd="0" destOrd="2" presId="urn:microsoft.com/office/officeart/2005/8/layout/cycle4"/>
    <dgm:cxn modelId="{3536F01B-FBB5-4E0A-AD9A-E6684D5F7D57}" type="presOf" srcId="{C56EE36E-542D-43B2-AFC2-1F3345071539}" destId="{165A0A27-9515-4D4A-82F9-4BC15D4C6FBF}" srcOrd="1" destOrd="2" presId="urn:microsoft.com/office/officeart/2005/8/layout/cycle4"/>
    <dgm:cxn modelId="{ED1A6820-AB8C-4AAD-9454-4CC6EEE0F9DD}" type="presOf" srcId="{BED8BB7A-02CC-4CBA-9312-C72C0D3482AC}" destId="{CFEE7C55-E86E-4B91-B132-06E08FCF10C0}" srcOrd="0" destOrd="2" presId="urn:microsoft.com/office/officeart/2005/8/layout/cycle4"/>
    <dgm:cxn modelId="{7FCEA621-9B1A-41B7-8FBE-5488500C45C8}" srcId="{00054D92-082F-4E1A-B8B2-FFBA83162D01}" destId="{885DFEAC-15AB-4B77-B216-5CC73F7242DF}" srcOrd="1" destOrd="0" parTransId="{AA1DD91E-94E4-4601-8CF7-8481F83E9A66}" sibTransId="{13FA17AE-46B0-4599-B569-9DADDC17C5EA}"/>
    <dgm:cxn modelId="{C8309D25-3274-49CC-AD2F-92DE9C05BEA8}" type="presOf" srcId="{915E1628-E709-443B-A768-FC6377435034}" destId="{D33DB302-5E69-45A8-A7E2-B99A1B598FDA}" srcOrd="0" destOrd="0" presId="urn:microsoft.com/office/officeart/2005/8/layout/cycle4"/>
    <dgm:cxn modelId="{3E782C26-B8BE-45B7-BA47-A6FBCC9C5400}" type="presOf" srcId="{D44ED614-5695-45C6-8A18-60BD777711DD}" destId="{6BB0F18B-A784-42AF-9F25-A8E89B1B1F04}" srcOrd="0" destOrd="0" presId="urn:microsoft.com/office/officeart/2005/8/layout/cycle4"/>
    <dgm:cxn modelId="{B2B25334-023F-4031-9188-F5CD21E6E5F7}" srcId="{D44ED614-5695-45C6-8A18-60BD777711DD}" destId="{2E3EEAFC-0484-4054-9B8D-9A7F02425C2D}" srcOrd="1" destOrd="0" parTransId="{D211E000-B535-4D78-B2B5-EE9A499007E1}" sibTransId="{BD54BDE8-A552-40C2-B161-7658648E6016}"/>
    <dgm:cxn modelId="{17573535-9A6D-4B09-BBD5-278D2C9950C2}" type="presOf" srcId="{4781F1FC-6871-4AB6-9499-F27E2FFCE8C6}" destId="{E0DF34BC-B2FA-4D05-A68F-A94ED6C21638}" srcOrd="1" destOrd="3" presId="urn:microsoft.com/office/officeart/2005/8/layout/cycle4"/>
    <dgm:cxn modelId="{C4D48E5C-3695-4407-8665-3AF8C88AFCE2}" srcId="{414B7431-080B-4324-916D-7BCFC9BB9F3A}" destId="{E61DD050-F0E3-4F90-9164-FA9063685184}" srcOrd="0" destOrd="0" parTransId="{5A4A5A21-8402-43D4-ABDA-4F590B4FE64D}" sibTransId="{8EF5F171-DF05-4D3F-8B45-36699F7C9EA9}"/>
    <dgm:cxn modelId="{7DADC35F-31E1-4F4D-A49C-E4DDD8818507}" srcId="{915E1628-E709-443B-A768-FC6377435034}" destId="{F8D25C81-98EE-4AC6-B41D-2FB413F17CE3}" srcOrd="0" destOrd="0" parTransId="{1D7D8D00-A1A7-463F-B193-2895AE81FD3F}" sibTransId="{821CA7BF-D185-42BC-BD41-00D7E5477774}"/>
    <dgm:cxn modelId="{33D89A60-B08F-41EF-803C-9632F7E6FC81}" type="presOf" srcId="{5F5BBD36-62FE-4B25-A119-A604199D9ADF}" destId="{E459F0E7-2ECB-4325-B416-ED0866A50D15}" srcOrd="0" destOrd="0" presId="urn:microsoft.com/office/officeart/2005/8/layout/cycle4"/>
    <dgm:cxn modelId="{81D27A67-42E5-45BB-B99A-595EB69BB343}" srcId="{5F5BBD36-62FE-4B25-A119-A604199D9ADF}" destId="{DE090899-20B6-4B85-8B49-D4F5700479D4}" srcOrd="0" destOrd="0" parTransId="{AB4EFBC4-6DB6-4E13-AD0E-42A0E2C2B0A6}" sibTransId="{3823FEFF-DFFA-4AD3-9AE3-484B39DA689B}"/>
    <dgm:cxn modelId="{69226569-35F5-4A7D-A9A7-148A1E3D77B9}" srcId="{08B6F2BE-FF94-42C9-9244-C00019F3CB1C}" destId="{C56EE36E-542D-43B2-AFC2-1F3345071539}" srcOrd="0" destOrd="0" parTransId="{58F0E58E-451C-43B3-A3FA-F26310ED4AB8}" sibTransId="{5CA68719-3776-4AF3-88DB-A879AE3C330D}"/>
    <dgm:cxn modelId="{85944C6B-52ED-4E08-92EC-7EC42174BE3E}" type="presOf" srcId="{C7F48EE7-FB68-489F-94FE-602F9C62146C}" destId="{6BB0F18B-A784-42AF-9F25-A8E89B1B1F04}" srcOrd="0" destOrd="1" presId="urn:microsoft.com/office/officeart/2005/8/layout/cycle4"/>
    <dgm:cxn modelId="{D47D366C-A570-4C95-9FCD-776A295C6B5F}" type="presOf" srcId="{243BEE77-9CC2-4E28-AD8D-EA859A6F409D}" destId="{E0DF34BC-B2FA-4D05-A68F-A94ED6C21638}" srcOrd="1" destOrd="1" presId="urn:microsoft.com/office/officeart/2005/8/layout/cycle4"/>
    <dgm:cxn modelId="{FD0CF34E-FA59-4BBF-8696-4729BDBAEB47}" type="presOf" srcId="{D44ED614-5695-45C6-8A18-60BD777711DD}" destId="{08A7C863-2853-46CE-9AA3-1BAEF36EBF7C}" srcOrd="1" destOrd="0" presId="urn:microsoft.com/office/officeart/2005/8/layout/cycle4"/>
    <dgm:cxn modelId="{07D0FE51-6218-4BA1-904C-2EED5BE89D72}" type="presOf" srcId="{00054D92-082F-4E1A-B8B2-FFBA83162D01}" destId="{7630490A-97B0-4146-A593-150DFFE6BCFB}" srcOrd="0" destOrd="0" presId="urn:microsoft.com/office/officeart/2005/8/layout/cycle4"/>
    <dgm:cxn modelId="{D84A7054-2745-4317-ACDB-C09E0D88905A}" type="presOf" srcId="{DE090899-20B6-4B85-8B49-D4F5700479D4}" destId="{89273B6A-7F26-4183-95F9-7EA3B942ECCD}" srcOrd="0" destOrd="0" presId="urn:microsoft.com/office/officeart/2005/8/layout/cycle4"/>
    <dgm:cxn modelId="{F2AFEE78-711E-4435-A820-A29C1E9F49C6}" type="presOf" srcId="{4781F1FC-6871-4AB6-9499-F27E2FFCE8C6}" destId="{89273B6A-7F26-4183-95F9-7EA3B942ECCD}" srcOrd="0" destOrd="3" presId="urn:microsoft.com/office/officeart/2005/8/layout/cycle4"/>
    <dgm:cxn modelId="{48E8C059-72FE-4128-9AA8-2E0DA28F57A1}" srcId="{F8D25C81-98EE-4AC6-B41D-2FB413F17CE3}" destId="{BED8BB7A-02CC-4CBA-9312-C72C0D3482AC}" srcOrd="1" destOrd="0" parTransId="{5ACDA3F4-3CE8-4E3A-8BAE-D020CE136B6F}" sibTransId="{A0291718-0F1D-4922-92DC-21A37CDD426F}"/>
    <dgm:cxn modelId="{977A8A82-20DD-478E-B917-E77BC983A89B}" srcId="{D44ED614-5695-45C6-8A18-60BD777711DD}" destId="{C7F48EE7-FB68-489F-94FE-602F9C62146C}" srcOrd="0" destOrd="0" parTransId="{BE7B21C4-08EE-4558-B14B-D0FF36D96250}" sibTransId="{2CC9160F-7317-4F97-A91E-26103E703ADB}"/>
    <dgm:cxn modelId="{2BF8FF83-CF8B-4750-8B10-1EFC6CF04BD5}" type="presOf" srcId="{F8D25C81-98EE-4AC6-B41D-2FB413F17CE3}" destId="{853EFD1F-0B8F-4034-98CF-028EE2B2E4E0}" srcOrd="1" destOrd="0" presId="urn:microsoft.com/office/officeart/2005/8/layout/cycle4"/>
    <dgm:cxn modelId="{9916E292-E2DC-4E1C-A4BA-8CF707878AFE}" type="presOf" srcId="{C7798F02-8B0B-4F91-B1D5-BF1D77E965CA}" destId="{853EFD1F-0B8F-4034-98CF-028EE2B2E4E0}" srcOrd="1" destOrd="1" presId="urn:microsoft.com/office/officeart/2005/8/layout/cycle4"/>
    <dgm:cxn modelId="{FEFD4794-5A29-460F-8CA0-C6FD6837DA79}" type="presOf" srcId="{DE090899-20B6-4B85-8B49-D4F5700479D4}" destId="{E0DF34BC-B2FA-4D05-A68F-A94ED6C21638}" srcOrd="1" destOrd="0" presId="urn:microsoft.com/office/officeart/2005/8/layout/cycle4"/>
    <dgm:cxn modelId="{CBD0EF95-76A6-46D7-8A54-4473F3C13A6B}" type="presOf" srcId="{E61DD050-F0E3-4F90-9164-FA9063685184}" destId="{165A0A27-9515-4D4A-82F9-4BC15D4C6FBF}" srcOrd="1" destOrd="0" presId="urn:microsoft.com/office/officeart/2005/8/layout/cycle4"/>
    <dgm:cxn modelId="{D639359A-FB23-4DFD-95BF-B3B7695BE0D0}" srcId="{5F5BBD36-62FE-4B25-A119-A604199D9ADF}" destId="{243BEE77-9CC2-4E28-AD8D-EA859A6F409D}" srcOrd="1" destOrd="0" parTransId="{BA3F009C-42B2-4D26-8AD6-6DC869315507}" sibTransId="{3564976B-6034-4B8A-8EC9-378A9754A018}"/>
    <dgm:cxn modelId="{34C4D8A9-BE4B-4069-B82D-4CD278303970}" type="presOf" srcId="{08B6F2BE-FF94-42C9-9244-C00019F3CB1C}" destId="{165A0A27-9515-4D4A-82F9-4BC15D4C6FBF}" srcOrd="1" destOrd="1" presId="urn:microsoft.com/office/officeart/2005/8/layout/cycle4"/>
    <dgm:cxn modelId="{9664FCAC-BB37-43D9-8A74-376339E5D111}" type="presOf" srcId="{C7F48EE7-FB68-489F-94FE-602F9C62146C}" destId="{08A7C863-2853-46CE-9AA3-1BAEF36EBF7C}" srcOrd="1" destOrd="1" presId="urn:microsoft.com/office/officeart/2005/8/layout/cycle4"/>
    <dgm:cxn modelId="{EB8AD4B4-0AE9-4B28-BA59-D417FB72F22D}" srcId="{00054D92-082F-4E1A-B8B2-FFBA83162D01}" destId="{414B7431-080B-4324-916D-7BCFC9BB9F3A}" srcOrd="2" destOrd="0" parTransId="{AD76F247-EC95-4746-843C-DC30EF9B3DF4}" sibTransId="{9A104207-900A-4EFC-8D06-0EFD1DB01B9F}"/>
    <dgm:cxn modelId="{02C669BF-24F9-46FD-9CF9-ABAB2D113CB5}" srcId="{00054D92-082F-4E1A-B8B2-FFBA83162D01}" destId="{5F5BBD36-62FE-4B25-A119-A604199D9ADF}" srcOrd="3" destOrd="0" parTransId="{98B056DE-CC2D-497D-8BDF-50AD48CF7109}" sibTransId="{AD4685D7-E0F6-485C-8346-308920F08C7E}"/>
    <dgm:cxn modelId="{DEB12EC1-25EC-4D17-9661-5988750B22AE}" type="presOf" srcId="{E61DD050-F0E3-4F90-9164-FA9063685184}" destId="{8A189A73-6CA5-4A3C-98CF-CCA80709E0E0}" srcOrd="0" destOrd="0" presId="urn:microsoft.com/office/officeart/2005/8/layout/cycle4"/>
    <dgm:cxn modelId="{349980C8-A8D9-49E8-8F76-CAF955A634BD}" type="presOf" srcId="{C56EE36E-542D-43B2-AFC2-1F3345071539}" destId="{8A189A73-6CA5-4A3C-98CF-CCA80709E0E0}" srcOrd="0" destOrd="2" presId="urn:microsoft.com/office/officeart/2005/8/layout/cycle4"/>
    <dgm:cxn modelId="{952BA9CD-1C88-4FA5-BD46-AA9630DF529C}" srcId="{00054D92-082F-4E1A-B8B2-FFBA83162D01}" destId="{915E1628-E709-443B-A768-FC6377435034}" srcOrd="0" destOrd="0" parTransId="{8BD91CD9-523C-4695-8DBE-9E4207F77846}" sibTransId="{12B5DE35-DE28-4484-B3FF-F28257E3E310}"/>
    <dgm:cxn modelId="{CB8463D0-3BAC-4E64-841D-E40A11C97570}" srcId="{414B7431-080B-4324-916D-7BCFC9BB9F3A}" destId="{08B6F2BE-FF94-42C9-9244-C00019F3CB1C}" srcOrd="1" destOrd="0" parTransId="{360DD0A9-21DA-41B1-88C0-BD73EA213DD6}" sibTransId="{BA2B9988-4590-41EF-8A50-77D50AA5B954}"/>
    <dgm:cxn modelId="{ABAF17D2-9B89-43D8-8C6F-768A22218E5E}" srcId="{243BEE77-9CC2-4E28-AD8D-EA859A6F409D}" destId="{8134B983-177A-4AA2-8B84-E9B0B3D37137}" srcOrd="0" destOrd="0" parTransId="{66B7F8CB-A141-4AB7-9BC9-2F591813EC5B}" sibTransId="{2FE1A537-DDB4-4522-86BC-C71EA202E60F}"/>
    <dgm:cxn modelId="{80BC76D2-FCAF-4651-893C-E3DFABB5E076}" srcId="{F8D25C81-98EE-4AC6-B41D-2FB413F17CE3}" destId="{C7798F02-8B0B-4F91-B1D5-BF1D77E965CA}" srcOrd="0" destOrd="0" parTransId="{0F54919A-4086-4FBC-B6E3-C3D21CD806CA}" sibTransId="{F2B4A5E9-92C8-4C5B-A03F-ECF6B15DBE37}"/>
    <dgm:cxn modelId="{09A977D3-39BF-4835-A37B-720A47ADD6C9}" type="presOf" srcId="{243BEE77-9CC2-4E28-AD8D-EA859A6F409D}" destId="{89273B6A-7F26-4183-95F9-7EA3B942ECCD}" srcOrd="0" destOrd="1" presId="urn:microsoft.com/office/officeart/2005/8/layout/cycle4"/>
    <dgm:cxn modelId="{675068D7-778A-42EF-9D64-9E18F877CEBD}" type="presOf" srcId="{8134B983-177A-4AA2-8B84-E9B0B3D37137}" destId="{E0DF34BC-B2FA-4D05-A68F-A94ED6C21638}" srcOrd="1" destOrd="2" presId="urn:microsoft.com/office/officeart/2005/8/layout/cycle4"/>
    <dgm:cxn modelId="{7F5B1DD8-E2BA-4530-AEB9-A56CDA566688}" type="presOf" srcId="{F8D25C81-98EE-4AC6-B41D-2FB413F17CE3}" destId="{CFEE7C55-E86E-4B91-B132-06E08FCF10C0}" srcOrd="0" destOrd="0" presId="urn:microsoft.com/office/officeart/2005/8/layout/cycle4"/>
    <dgm:cxn modelId="{0DCC24DD-AE01-49EA-98AB-305E8D6A76C5}" type="presOf" srcId="{8134B983-177A-4AA2-8B84-E9B0B3D37137}" destId="{89273B6A-7F26-4183-95F9-7EA3B942ECCD}" srcOrd="0" destOrd="2" presId="urn:microsoft.com/office/officeart/2005/8/layout/cycle4"/>
    <dgm:cxn modelId="{5B74D3DE-8239-49D6-BD92-33BE49F5A304}" srcId="{243BEE77-9CC2-4E28-AD8D-EA859A6F409D}" destId="{4781F1FC-6871-4AB6-9499-F27E2FFCE8C6}" srcOrd="1" destOrd="0" parTransId="{60A93EB8-17A1-4BD1-BF1B-DFF623AAB75F}" sibTransId="{9EC7AA4B-5322-420C-9AFC-944D046F9FF1}"/>
    <dgm:cxn modelId="{3F9ECEE6-27BD-4F09-A2AC-9938A102D2E9}" type="presOf" srcId="{08B6F2BE-FF94-42C9-9244-C00019F3CB1C}" destId="{8A189A73-6CA5-4A3C-98CF-CCA80709E0E0}" srcOrd="0" destOrd="1" presId="urn:microsoft.com/office/officeart/2005/8/layout/cycle4"/>
    <dgm:cxn modelId="{0DC88DFC-9623-4D70-B934-93E9EDD73FF0}" type="presOf" srcId="{2E3EEAFC-0484-4054-9B8D-9A7F02425C2D}" destId="{08A7C863-2853-46CE-9AA3-1BAEF36EBF7C}" srcOrd="1" destOrd="2" presId="urn:microsoft.com/office/officeart/2005/8/layout/cycle4"/>
    <dgm:cxn modelId="{99877061-D4D4-4152-8D00-52D4DBBB9E49}" type="presParOf" srcId="{7630490A-97B0-4146-A593-150DFFE6BCFB}" destId="{EB5E5E80-DD96-479F-BF5B-E6CEF2FADD3C}" srcOrd="0" destOrd="0" presId="urn:microsoft.com/office/officeart/2005/8/layout/cycle4"/>
    <dgm:cxn modelId="{DD10911D-B470-46A4-939F-1EFA57833807}" type="presParOf" srcId="{EB5E5E80-DD96-479F-BF5B-E6CEF2FADD3C}" destId="{27909508-69BF-4B1E-89B7-7F3DEE4EA0D6}" srcOrd="0" destOrd="0" presId="urn:microsoft.com/office/officeart/2005/8/layout/cycle4"/>
    <dgm:cxn modelId="{4818C314-4AFC-46BB-998C-1B9499902042}" type="presParOf" srcId="{27909508-69BF-4B1E-89B7-7F3DEE4EA0D6}" destId="{CFEE7C55-E86E-4B91-B132-06E08FCF10C0}" srcOrd="0" destOrd="0" presId="urn:microsoft.com/office/officeart/2005/8/layout/cycle4"/>
    <dgm:cxn modelId="{9332518B-70B0-4A70-9692-70E31C277D3A}" type="presParOf" srcId="{27909508-69BF-4B1E-89B7-7F3DEE4EA0D6}" destId="{853EFD1F-0B8F-4034-98CF-028EE2B2E4E0}" srcOrd="1" destOrd="0" presId="urn:microsoft.com/office/officeart/2005/8/layout/cycle4"/>
    <dgm:cxn modelId="{390919D9-3DF4-47A9-AE2E-08A6D933C268}" type="presParOf" srcId="{EB5E5E80-DD96-479F-BF5B-E6CEF2FADD3C}" destId="{344F69EA-5B66-4E31-94BE-D28752DECDF0}" srcOrd="1" destOrd="0" presId="urn:microsoft.com/office/officeart/2005/8/layout/cycle4"/>
    <dgm:cxn modelId="{E2694A2B-E2ED-45EA-8828-E0C4B9F854E9}" type="presParOf" srcId="{344F69EA-5B66-4E31-94BE-D28752DECDF0}" destId="{6BB0F18B-A784-42AF-9F25-A8E89B1B1F04}" srcOrd="0" destOrd="0" presId="urn:microsoft.com/office/officeart/2005/8/layout/cycle4"/>
    <dgm:cxn modelId="{86ED2ACD-6068-4FBF-82FB-F02D76CFBC82}" type="presParOf" srcId="{344F69EA-5B66-4E31-94BE-D28752DECDF0}" destId="{08A7C863-2853-46CE-9AA3-1BAEF36EBF7C}" srcOrd="1" destOrd="0" presId="urn:microsoft.com/office/officeart/2005/8/layout/cycle4"/>
    <dgm:cxn modelId="{47C49C1A-BB73-4F9C-A0E7-5C53F0B310C0}" type="presParOf" srcId="{EB5E5E80-DD96-479F-BF5B-E6CEF2FADD3C}" destId="{83398B5D-50A9-44A9-A1AD-478AAFBBA5CC}" srcOrd="2" destOrd="0" presId="urn:microsoft.com/office/officeart/2005/8/layout/cycle4"/>
    <dgm:cxn modelId="{33F09990-9076-4938-A02F-EEE8F48CC40C}" type="presParOf" srcId="{83398B5D-50A9-44A9-A1AD-478AAFBBA5CC}" destId="{8A189A73-6CA5-4A3C-98CF-CCA80709E0E0}" srcOrd="0" destOrd="0" presId="urn:microsoft.com/office/officeart/2005/8/layout/cycle4"/>
    <dgm:cxn modelId="{6F77BE57-DEFC-43A0-9603-A0D88A040354}" type="presParOf" srcId="{83398B5D-50A9-44A9-A1AD-478AAFBBA5CC}" destId="{165A0A27-9515-4D4A-82F9-4BC15D4C6FBF}" srcOrd="1" destOrd="0" presId="urn:microsoft.com/office/officeart/2005/8/layout/cycle4"/>
    <dgm:cxn modelId="{BEFDCEFD-80F6-424E-850D-E2FA60FDD5A1}" type="presParOf" srcId="{EB5E5E80-DD96-479F-BF5B-E6CEF2FADD3C}" destId="{6115564E-D5D2-4A63-8C6E-C8926A72FA5E}" srcOrd="3" destOrd="0" presId="urn:microsoft.com/office/officeart/2005/8/layout/cycle4"/>
    <dgm:cxn modelId="{283446A5-32DF-4EC8-834F-8ECEE6C55A78}" type="presParOf" srcId="{6115564E-D5D2-4A63-8C6E-C8926A72FA5E}" destId="{89273B6A-7F26-4183-95F9-7EA3B942ECCD}" srcOrd="0" destOrd="0" presId="urn:microsoft.com/office/officeart/2005/8/layout/cycle4"/>
    <dgm:cxn modelId="{5F33452C-B2A5-4A2B-A27A-80963890C3DD}" type="presParOf" srcId="{6115564E-D5D2-4A63-8C6E-C8926A72FA5E}" destId="{E0DF34BC-B2FA-4D05-A68F-A94ED6C21638}" srcOrd="1" destOrd="0" presId="urn:microsoft.com/office/officeart/2005/8/layout/cycle4"/>
    <dgm:cxn modelId="{0A74EEBA-73BC-4D25-846C-0E3B7BC9B711}" type="presParOf" srcId="{EB5E5E80-DD96-479F-BF5B-E6CEF2FADD3C}" destId="{93E30F98-4743-48BC-9870-4B8C7DF6B4FB}" srcOrd="4" destOrd="0" presId="urn:microsoft.com/office/officeart/2005/8/layout/cycle4"/>
    <dgm:cxn modelId="{471BFFF1-B50C-4A1C-B172-9A6677203BA0}" type="presParOf" srcId="{7630490A-97B0-4146-A593-150DFFE6BCFB}" destId="{A90BECA5-DFC1-4785-AF07-56784CF7E038}" srcOrd="1" destOrd="0" presId="urn:microsoft.com/office/officeart/2005/8/layout/cycle4"/>
    <dgm:cxn modelId="{6E65F9D0-8EAC-47FF-8C45-AFAD3788BCCC}" type="presParOf" srcId="{A90BECA5-DFC1-4785-AF07-56784CF7E038}" destId="{D33DB302-5E69-45A8-A7E2-B99A1B598FDA}" srcOrd="0" destOrd="0" presId="urn:microsoft.com/office/officeart/2005/8/layout/cycle4"/>
    <dgm:cxn modelId="{CB569F7D-A72F-4820-85CD-E2216AEE1890}" type="presParOf" srcId="{A90BECA5-DFC1-4785-AF07-56784CF7E038}" destId="{81EC4E32-FC0A-4846-9854-D6DECDB2E00F}" srcOrd="1" destOrd="0" presId="urn:microsoft.com/office/officeart/2005/8/layout/cycle4"/>
    <dgm:cxn modelId="{B4B1D969-9F1A-47B9-A82C-6861AA7C7442}" type="presParOf" srcId="{A90BECA5-DFC1-4785-AF07-56784CF7E038}" destId="{E5C4D672-B74B-460C-9FF2-FFFBCF521702}" srcOrd="2" destOrd="0" presId="urn:microsoft.com/office/officeart/2005/8/layout/cycle4"/>
    <dgm:cxn modelId="{68C40D6C-8F5B-4744-B068-D31495AF63F6}" type="presParOf" srcId="{A90BECA5-DFC1-4785-AF07-56784CF7E038}" destId="{E459F0E7-2ECB-4325-B416-ED0866A50D15}" srcOrd="3" destOrd="0" presId="urn:microsoft.com/office/officeart/2005/8/layout/cycle4"/>
    <dgm:cxn modelId="{8150CFA9-725C-48E1-AEAF-563783D5BB70}" type="presParOf" srcId="{A90BECA5-DFC1-4785-AF07-56784CF7E038}" destId="{BBE763AA-7F9F-4D0B-B014-64307B7242B1}" srcOrd="4" destOrd="0" presId="urn:microsoft.com/office/officeart/2005/8/layout/cycle4"/>
    <dgm:cxn modelId="{71A31DAA-A7ED-4D98-832C-28E445744C28}" type="presParOf" srcId="{7630490A-97B0-4146-A593-150DFFE6BCFB}" destId="{1AD1B752-9FE0-4CF6-BBB8-A2102064556C}" srcOrd="2" destOrd="0" presId="urn:microsoft.com/office/officeart/2005/8/layout/cycle4"/>
    <dgm:cxn modelId="{C6B403BD-5010-463F-A72E-A1E38DF23B79}" type="presParOf" srcId="{7630490A-97B0-4146-A593-150DFFE6BCFB}" destId="{27F7842C-9C33-4A72-A5BD-6355192160FC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3C5600-C8BD-4276-BE99-2874A3B60F17}" type="doc">
      <dgm:prSet loTypeId="urn:microsoft.com/office/officeart/2005/8/layout/hList7" loCatId="relationship" qsTypeId="urn:microsoft.com/office/officeart/2005/8/quickstyle/simple1" qsCatId="simple" csTypeId="urn:microsoft.com/office/officeart/2005/8/colors/colorful1" csCatId="colorful" phldr="1"/>
      <dgm:spPr/>
    </dgm:pt>
    <dgm:pt modelId="{EF124001-A03B-497E-BAD0-5B552647215A}">
      <dgm:prSet phldrT="[Text]" custT="1"/>
      <dgm:spPr>
        <a:solidFill>
          <a:srgbClr val="003576"/>
        </a:solidFill>
      </dgm:spPr>
      <dgm:t>
        <a:bodyPr/>
        <a:lstStyle/>
        <a:p>
          <a:pPr algn="ctr"/>
          <a:r>
            <a:rPr lang="cs-CZ" sz="1800" b="1" dirty="0"/>
            <a:t>1.1 Strategické řízení Smart City </a:t>
          </a:r>
        </a:p>
        <a:p>
          <a:pPr algn="ctr"/>
          <a:r>
            <a:rPr lang="cs-CZ" sz="1800" b="1" dirty="0"/>
            <a:t>1.2 Otevřenost magistrátu / města a participace občanů</a:t>
          </a:r>
        </a:p>
        <a:p>
          <a:pPr algn="ctr"/>
          <a:r>
            <a:rPr lang="cs-CZ" sz="1800" b="1" dirty="0"/>
            <a:t>1.3 Digitalizace </a:t>
          </a:r>
          <a:br>
            <a:rPr lang="cs-CZ" sz="1800" b="1" dirty="0"/>
          </a:br>
          <a:r>
            <a:rPr lang="cs-CZ" sz="1800" b="1" dirty="0"/>
            <a:t>a  elektronizace</a:t>
          </a:r>
        </a:p>
      </dgm:t>
    </dgm:pt>
    <dgm:pt modelId="{C358F629-269A-4221-BE52-06833802064E}" type="parTrans" cxnId="{A40C9523-4205-4C03-8D4A-DD4918ED3643}">
      <dgm:prSet/>
      <dgm:spPr/>
      <dgm:t>
        <a:bodyPr/>
        <a:lstStyle/>
        <a:p>
          <a:endParaRPr lang="cs-CZ" sz="1300"/>
        </a:p>
      </dgm:t>
    </dgm:pt>
    <dgm:pt modelId="{BCDA3404-53EC-42AB-ABD2-1AB23E3BCF4B}" type="sibTrans" cxnId="{A40C9523-4205-4C03-8D4A-DD4918ED3643}">
      <dgm:prSet/>
      <dgm:spPr/>
      <dgm:t>
        <a:bodyPr/>
        <a:lstStyle/>
        <a:p>
          <a:endParaRPr lang="cs-CZ" sz="1300"/>
        </a:p>
      </dgm:t>
    </dgm:pt>
    <dgm:pt modelId="{B335DBD5-7BBC-4224-802D-229E45D020DE}">
      <dgm:prSet phldrT="[Text]" custT="1"/>
      <dgm:spPr>
        <a:solidFill>
          <a:srgbClr val="92D050"/>
        </a:solidFill>
        <a:ln>
          <a:solidFill>
            <a:srgbClr val="92D050"/>
          </a:solidFill>
        </a:ln>
      </dgm:spPr>
      <dgm:t>
        <a:bodyPr/>
        <a:lstStyle/>
        <a:p>
          <a:pPr algn="ctr"/>
          <a:r>
            <a:rPr lang="cs-CZ" sz="1800" b="1" dirty="0"/>
            <a:t>2.1 Majetek města (budovy, energetika, sítě)</a:t>
          </a:r>
        </a:p>
        <a:p>
          <a:pPr algn="ctr"/>
          <a:r>
            <a:rPr lang="cs-CZ" sz="1800" b="1" dirty="0"/>
            <a:t>2.2 Životní prostředí</a:t>
          </a:r>
        </a:p>
        <a:p>
          <a:pPr algn="ctr"/>
          <a:r>
            <a:rPr lang="cs-CZ" sz="1800" b="1" dirty="0"/>
            <a:t>2.3 Mobilita</a:t>
          </a:r>
        </a:p>
      </dgm:t>
    </dgm:pt>
    <dgm:pt modelId="{C87E99A0-4012-4740-9C62-61E33EE86B93}" type="parTrans" cxnId="{E655BC65-18BD-4B77-9D8C-6F3A7735ED5F}">
      <dgm:prSet/>
      <dgm:spPr/>
      <dgm:t>
        <a:bodyPr/>
        <a:lstStyle/>
        <a:p>
          <a:endParaRPr lang="cs-CZ" sz="1300"/>
        </a:p>
      </dgm:t>
    </dgm:pt>
    <dgm:pt modelId="{45E2DE45-E1EA-479C-9104-E7E509CFD573}" type="sibTrans" cxnId="{E655BC65-18BD-4B77-9D8C-6F3A7735ED5F}">
      <dgm:prSet/>
      <dgm:spPr/>
      <dgm:t>
        <a:bodyPr/>
        <a:lstStyle/>
        <a:p>
          <a:endParaRPr lang="cs-CZ" sz="1300"/>
        </a:p>
      </dgm:t>
    </dgm:pt>
    <dgm:pt modelId="{B436D52D-8B2D-455B-9752-74AB7E6380E8}">
      <dgm:prSet phldrT="[Text]" custT="1"/>
      <dgm:spPr>
        <a:solidFill>
          <a:srgbClr val="FF0066"/>
        </a:solidFill>
        <a:ln>
          <a:solidFill>
            <a:srgbClr val="FF0066"/>
          </a:solidFill>
        </a:ln>
      </dgm:spPr>
      <dgm:t>
        <a:bodyPr/>
        <a:lstStyle/>
        <a:p>
          <a:r>
            <a:rPr lang="cs-CZ" sz="1800" b="1" dirty="0"/>
            <a:t>3.1 Edukace a osvětová činnost</a:t>
          </a:r>
        </a:p>
        <a:p>
          <a:r>
            <a:rPr lang="cs-CZ" sz="1800" b="1" dirty="0"/>
            <a:t>3.2 Elektronizace prostředí</a:t>
          </a:r>
        </a:p>
        <a:p>
          <a:r>
            <a:rPr lang="cs-CZ" sz="1800" b="1" dirty="0"/>
            <a:t>3.3 </a:t>
          </a:r>
          <a:r>
            <a:rPr lang="cs-CZ" sz="1800" b="1" i="0" dirty="0"/>
            <a:t>Informovanost, zapojení veřejnosti, podpora obyvatel</a:t>
          </a:r>
        </a:p>
      </dgm:t>
    </dgm:pt>
    <dgm:pt modelId="{E106D42E-3FFA-4633-B099-7DCCD284F61F}" type="parTrans" cxnId="{24F92986-72B3-42F1-ADDD-C26EA88717A4}">
      <dgm:prSet/>
      <dgm:spPr/>
      <dgm:t>
        <a:bodyPr/>
        <a:lstStyle/>
        <a:p>
          <a:endParaRPr lang="cs-CZ" sz="1300"/>
        </a:p>
      </dgm:t>
    </dgm:pt>
    <dgm:pt modelId="{84C3709E-4FC6-445B-A801-37EB0F5EDD1C}" type="sibTrans" cxnId="{24F92986-72B3-42F1-ADDD-C26EA88717A4}">
      <dgm:prSet/>
      <dgm:spPr/>
      <dgm:t>
        <a:bodyPr/>
        <a:lstStyle/>
        <a:p>
          <a:endParaRPr lang="cs-CZ" sz="1300"/>
        </a:p>
      </dgm:t>
    </dgm:pt>
    <dgm:pt modelId="{3842839C-0BFD-485E-959F-C2986F2065FC}">
      <dgm:prSet phldrT="[Text]" custT="1"/>
      <dgm:spPr>
        <a:solidFill>
          <a:schemeClr val="accent4"/>
        </a:solidFill>
      </dgm:spPr>
      <dgm:t>
        <a:bodyPr/>
        <a:lstStyle/>
        <a:p>
          <a:pPr algn="ctr"/>
          <a:r>
            <a:rPr lang="cs-CZ" sz="1800" b="1" dirty="0"/>
            <a:t>4.1 Infrastruktura</a:t>
          </a:r>
        </a:p>
        <a:p>
          <a:pPr algn="ctr"/>
          <a:r>
            <a:rPr lang="cs-CZ" sz="1800" b="1" dirty="0"/>
            <a:t>4.2 Open Data</a:t>
          </a:r>
        </a:p>
      </dgm:t>
    </dgm:pt>
    <dgm:pt modelId="{45A2182E-190E-42BA-A52A-BA2360CC0DE8}" type="parTrans" cxnId="{1991C48B-3143-47BD-9E5A-952F71EE7C09}">
      <dgm:prSet/>
      <dgm:spPr/>
      <dgm:t>
        <a:bodyPr/>
        <a:lstStyle/>
        <a:p>
          <a:endParaRPr lang="cs-CZ" sz="1300"/>
        </a:p>
      </dgm:t>
    </dgm:pt>
    <dgm:pt modelId="{B8ECF3F5-5C6A-4024-9589-197BE286DB3D}" type="sibTrans" cxnId="{1991C48B-3143-47BD-9E5A-952F71EE7C09}">
      <dgm:prSet/>
      <dgm:spPr/>
      <dgm:t>
        <a:bodyPr/>
        <a:lstStyle/>
        <a:p>
          <a:endParaRPr lang="cs-CZ" sz="1300"/>
        </a:p>
      </dgm:t>
    </dgm:pt>
    <dgm:pt modelId="{3607A418-F543-4252-8A39-A3AD339AB5E3}" type="pres">
      <dgm:prSet presAssocID="{7D3C5600-C8BD-4276-BE99-2874A3B60F17}" presName="Name0" presStyleCnt="0">
        <dgm:presLayoutVars>
          <dgm:dir/>
          <dgm:resizeHandles val="exact"/>
        </dgm:presLayoutVars>
      </dgm:prSet>
      <dgm:spPr/>
    </dgm:pt>
    <dgm:pt modelId="{260F000B-E658-4693-9021-3BAFBB2C529B}" type="pres">
      <dgm:prSet presAssocID="{7D3C5600-C8BD-4276-BE99-2874A3B60F17}" presName="fgShape" presStyleLbl="fgShp" presStyleIdx="0" presStyleCnt="1" custLinFactNeighborY="24765"/>
      <dgm:spPr/>
    </dgm:pt>
    <dgm:pt modelId="{185912B2-A07C-4E2E-A7D1-B167EB24277D}" type="pres">
      <dgm:prSet presAssocID="{7D3C5600-C8BD-4276-BE99-2874A3B60F17}" presName="linComp" presStyleCnt="0"/>
      <dgm:spPr/>
    </dgm:pt>
    <dgm:pt modelId="{10D670DB-7E20-4A72-8441-20E8A2D79949}" type="pres">
      <dgm:prSet presAssocID="{EF124001-A03B-497E-BAD0-5B552647215A}" presName="compNode" presStyleCnt="0"/>
      <dgm:spPr/>
    </dgm:pt>
    <dgm:pt modelId="{BE23EBAC-2560-47A7-B6BD-73C4D0691094}" type="pres">
      <dgm:prSet presAssocID="{EF124001-A03B-497E-BAD0-5B552647215A}" presName="bkgdShape" presStyleLbl="node1" presStyleIdx="0" presStyleCnt="4"/>
      <dgm:spPr/>
    </dgm:pt>
    <dgm:pt modelId="{54640272-E104-4436-ABB0-5339F9C8A122}" type="pres">
      <dgm:prSet presAssocID="{EF124001-A03B-497E-BAD0-5B552647215A}" presName="nodeTx" presStyleLbl="node1" presStyleIdx="0" presStyleCnt="4">
        <dgm:presLayoutVars>
          <dgm:bulletEnabled val="1"/>
        </dgm:presLayoutVars>
      </dgm:prSet>
      <dgm:spPr/>
    </dgm:pt>
    <dgm:pt modelId="{A3959651-620B-41D1-B8AA-B0043790158C}" type="pres">
      <dgm:prSet presAssocID="{EF124001-A03B-497E-BAD0-5B552647215A}" presName="invisiNode" presStyleLbl="node1" presStyleIdx="0" presStyleCnt="4"/>
      <dgm:spPr/>
    </dgm:pt>
    <dgm:pt modelId="{32CA22B3-5AC8-4BE0-A0D2-50435857AA04}" type="pres">
      <dgm:prSet presAssocID="{EF124001-A03B-497E-BAD0-5B552647215A}" presName="imagNode" presStyleLbl="fgImgPlace1" presStyleIdx="0" presStyleCnt="4"/>
      <dgm:spPr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9E50F844-0575-4ED0-94F3-13EA22B381E6}" type="pres">
      <dgm:prSet presAssocID="{BCDA3404-53EC-42AB-ABD2-1AB23E3BCF4B}" presName="sibTrans" presStyleLbl="sibTrans2D1" presStyleIdx="0" presStyleCnt="0"/>
      <dgm:spPr/>
    </dgm:pt>
    <dgm:pt modelId="{018FFB19-7558-4482-B836-59D9F70F2D4F}" type="pres">
      <dgm:prSet presAssocID="{B335DBD5-7BBC-4224-802D-229E45D020DE}" presName="compNode" presStyleCnt="0"/>
      <dgm:spPr/>
    </dgm:pt>
    <dgm:pt modelId="{44ADD4DB-A1E1-49DE-BF16-52A38A6184AC}" type="pres">
      <dgm:prSet presAssocID="{B335DBD5-7BBC-4224-802D-229E45D020DE}" presName="bkgdShape" presStyleLbl="node1" presStyleIdx="1" presStyleCnt="4"/>
      <dgm:spPr/>
    </dgm:pt>
    <dgm:pt modelId="{4907CC85-54F1-4BB5-97ED-3A3AE115EA9F}" type="pres">
      <dgm:prSet presAssocID="{B335DBD5-7BBC-4224-802D-229E45D020DE}" presName="nodeTx" presStyleLbl="node1" presStyleIdx="1" presStyleCnt="4">
        <dgm:presLayoutVars>
          <dgm:bulletEnabled val="1"/>
        </dgm:presLayoutVars>
      </dgm:prSet>
      <dgm:spPr/>
    </dgm:pt>
    <dgm:pt modelId="{75224EA7-3C05-4B1B-B53C-7688719FEBBE}" type="pres">
      <dgm:prSet presAssocID="{B335DBD5-7BBC-4224-802D-229E45D020DE}" presName="invisiNode" presStyleLbl="node1" presStyleIdx="1" presStyleCnt="4"/>
      <dgm:spPr/>
    </dgm:pt>
    <dgm:pt modelId="{2D11B1B9-7010-4FCE-A380-443A0F15FA2E}" type="pres">
      <dgm:prSet presAssocID="{B335DBD5-7BBC-4224-802D-229E45D020DE}" presName="imagNode" presStyleLbl="fgImgPlace1" presStyleIdx="1" presStyleCnt="4"/>
      <dgm:spPr>
        <a:blipFill>
          <a:blip xmlns:r="http://schemas.openxmlformats.org/officeDocument/2006/relationships"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9000" r="-29000"/>
          </a:stretch>
        </a:blipFill>
      </dgm:spPr>
    </dgm:pt>
    <dgm:pt modelId="{E245129C-BBFD-4459-9EFC-EE0C0B1362C0}" type="pres">
      <dgm:prSet presAssocID="{45E2DE45-E1EA-479C-9104-E7E509CFD573}" presName="sibTrans" presStyleLbl="sibTrans2D1" presStyleIdx="0" presStyleCnt="0"/>
      <dgm:spPr/>
    </dgm:pt>
    <dgm:pt modelId="{629D90A1-DC99-4FFC-8B10-B1CD71A76C0D}" type="pres">
      <dgm:prSet presAssocID="{B436D52D-8B2D-455B-9752-74AB7E6380E8}" presName="compNode" presStyleCnt="0"/>
      <dgm:spPr/>
    </dgm:pt>
    <dgm:pt modelId="{3D70FE32-E5F8-4C4C-A5F8-FC253228FF2D}" type="pres">
      <dgm:prSet presAssocID="{B436D52D-8B2D-455B-9752-74AB7E6380E8}" presName="bkgdShape" presStyleLbl="node1" presStyleIdx="2" presStyleCnt="4"/>
      <dgm:spPr/>
    </dgm:pt>
    <dgm:pt modelId="{A333FE7E-35D8-44AD-8DC5-B9A751D2A4E2}" type="pres">
      <dgm:prSet presAssocID="{B436D52D-8B2D-455B-9752-74AB7E6380E8}" presName="nodeTx" presStyleLbl="node1" presStyleIdx="2" presStyleCnt="4">
        <dgm:presLayoutVars>
          <dgm:bulletEnabled val="1"/>
        </dgm:presLayoutVars>
      </dgm:prSet>
      <dgm:spPr/>
    </dgm:pt>
    <dgm:pt modelId="{DDD609F1-2139-44FA-8F8D-A2192AB3AC6D}" type="pres">
      <dgm:prSet presAssocID="{B436D52D-8B2D-455B-9752-74AB7E6380E8}" presName="invisiNode" presStyleLbl="node1" presStyleIdx="2" presStyleCnt="4"/>
      <dgm:spPr/>
    </dgm:pt>
    <dgm:pt modelId="{6067A042-8EDB-42C1-B218-B65E2B750D99}" type="pres">
      <dgm:prSet presAssocID="{B436D52D-8B2D-455B-9752-74AB7E6380E8}" presName="imagNode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5E943D6F-C24E-40E0-9572-DDF65857BEDF}" type="pres">
      <dgm:prSet presAssocID="{84C3709E-4FC6-445B-A801-37EB0F5EDD1C}" presName="sibTrans" presStyleLbl="sibTrans2D1" presStyleIdx="0" presStyleCnt="0"/>
      <dgm:spPr/>
    </dgm:pt>
    <dgm:pt modelId="{0A49344E-302C-4FA6-A988-84A3A5CC97C9}" type="pres">
      <dgm:prSet presAssocID="{3842839C-0BFD-485E-959F-C2986F2065FC}" presName="compNode" presStyleCnt="0"/>
      <dgm:spPr/>
    </dgm:pt>
    <dgm:pt modelId="{7313A93E-F7D9-46EF-A126-676CB3DCC5F2}" type="pres">
      <dgm:prSet presAssocID="{3842839C-0BFD-485E-959F-C2986F2065FC}" presName="bkgdShape" presStyleLbl="node1" presStyleIdx="3" presStyleCnt="4"/>
      <dgm:spPr/>
    </dgm:pt>
    <dgm:pt modelId="{28FC3156-DCBD-4785-AE36-9D59E452DBEE}" type="pres">
      <dgm:prSet presAssocID="{3842839C-0BFD-485E-959F-C2986F2065FC}" presName="nodeTx" presStyleLbl="node1" presStyleIdx="3" presStyleCnt="4">
        <dgm:presLayoutVars>
          <dgm:bulletEnabled val="1"/>
        </dgm:presLayoutVars>
      </dgm:prSet>
      <dgm:spPr/>
    </dgm:pt>
    <dgm:pt modelId="{D7396228-8F7E-4FCA-A7E6-EB5DEC69BD8B}" type="pres">
      <dgm:prSet presAssocID="{3842839C-0BFD-485E-959F-C2986F2065FC}" presName="invisiNode" presStyleLbl="node1" presStyleIdx="3" presStyleCnt="4"/>
      <dgm:spPr/>
    </dgm:pt>
    <dgm:pt modelId="{C1A50944-4198-42DB-B0A4-54E03F9C5B03}" type="pres">
      <dgm:prSet presAssocID="{3842839C-0BFD-485E-959F-C2986F2065FC}" presName="imagNode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26D89C10-188C-4228-8932-42ABBDCDDE52}" type="presOf" srcId="{B436D52D-8B2D-455B-9752-74AB7E6380E8}" destId="{3D70FE32-E5F8-4C4C-A5F8-FC253228FF2D}" srcOrd="0" destOrd="0" presId="urn:microsoft.com/office/officeart/2005/8/layout/hList7"/>
    <dgm:cxn modelId="{29051513-25B5-4083-8138-FBE7A9007D17}" type="presOf" srcId="{3842839C-0BFD-485E-959F-C2986F2065FC}" destId="{7313A93E-F7D9-46EF-A126-676CB3DCC5F2}" srcOrd="0" destOrd="0" presId="urn:microsoft.com/office/officeart/2005/8/layout/hList7"/>
    <dgm:cxn modelId="{F1444B1E-316C-4994-AF49-6CBA5F2C6BB3}" type="presOf" srcId="{45E2DE45-E1EA-479C-9104-E7E509CFD573}" destId="{E245129C-BBFD-4459-9EFC-EE0C0B1362C0}" srcOrd="0" destOrd="0" presId="urn:microsoft.com/office/officeart/2005/8/layout/hList7"/>
    <dgm:cxn modelId="{A40C9523-4205-4C03-8D4A-DD4918ED3643}" srcId="{7D3C5600-C8BD-4276-BE99-2874A3B60F17}" destId="{EF124001-A03B-497E-BAD0-5B552647215A}" srcOrd="0" destOrd="0" parTransId="{C358F629-269A-4221-BE52-06833802064E}" sibTransId="{BCDA3404-53EC-42AB-ABD2-1AB23E3BCF4B}"/>
    <dgm:cxn modelId="{A8C68F25-1D9B-4C3B-A15D-5B550FDB3798}" type="presOf" srcId="{BCDA3404-53EC-42AB-ABD2-1AB23E3BCF4B}" destId="{9E50F844-0575-4ED0-94F3-13EA22B381E6}" srcOrd="0" destOrd="0" presId="urn:microsoft.com/office/officeart/2005/8/layout/hList7"/>
    <dgm:cxn modelId="{E655BC65-18BD-4B77-9D8C-6F3A7735ED5F}" srcId="{7D3C5600-C8BD-4276-BE99-2874A3B60F17}" destId="{B335DBD5-7BBC-4224-802D-229E45D020DE}" srcOrd="1" destOrd="0" parTransId="{C87E99A0-4012-4740-9C62-61E33EE86B93}" sibTransId="{45E2DE45-E1EA-479C-9104-E7E509CFD573}"/>
    <dgm:cxn modelId="{086DC16C-FB3E-41FD-B8E5-33AB0895CBAB}" type="presOf" srcId="{B335DBD5-7BBC-4224-802D-229E45D020DE}" destId="{4907CC85-54F1-4BB5-97ED-3A3AE115EA9F}" srcOrd="1" destOrd="0" presId="urn:microsoft.com/office/officeart/2005/8/layout/hList7"/>
    <dgm:cxn modelId="{084DE077-0306-48C3-9D4C-08A218C85466}" type="presOf" srcId="{7D3C5600-C8BD-4276-BE99-2874A3B60F17}" destId="{3607A418-F543-4252-8A39-A3AD339AB5E3}" srcOrd="0" destOrd="0" presId="urn:microsoft.com/office/officeart/2005/8/layout/hList7"/>
    <dgm:cxn modelId="{24F92986-72B3-42F1-ADDD-C26EA88717A4}" srcId="{7D3C5600-C8BD-4276-BE99-2874A3B60F17}" destId="{B436D52D-8B2D-455B-9752-74AB7E6380E8}" srcOrd="2" destOrd="0" parTransId="{E106D42E-3FFA-4633-B099-7DCCD284F61F}" sibTransId="{84C3709E-4FC6-445B-A801-37EB0F5EDD1C}"/>
    <dgm:cxn modelId="{1991C48B-3143-47BD-9E5A-952F71EE7C09}" srcId="{7D3C5600-C8BD-4276-BE99-2874A3B60F17}" destId="{3842839C-0BFD-485E-959F-C2986F2065FC}" srcOrd="3" destOrd="0" parTransId="{45A2182E-190E-42BA-A52A-BA2360CC0DE8}" sibTransId="{B8ECF3F5-5C6A-4024-9589-197BE286DB3D}"/>
    <dgm:cxn modelId="{F5CCDC94-47BA-447E-95AA-50FACF36695C}" type="presOf" srcId="{3842839C-0BFD-485E-959F-C2986F2065FC}" destId="{28FC3156-DCBD-4785-AE36-9D59E452DBEE}" srcOrd="1" destOrd="0" presId="urn:microsoft.com/office/officeart/2005/8/layout/hList7"/>
    <dgm:cxn modelId="{7253ADB0-65E3-442F-AAC2-E1858850E9BE}" type="presOf" srcId="{84C3709E-4FC6-445B-A801-37EB0F5EDD1C}" destId="{5E943D6F-C24E-40E0-9572-DDF65857BEDF}" srcOrd="0" destOrd="0" presId="urn:microsoft.com/office/officeart/2005/8/layout/hList7"/>
    <dgm:cxn modelId="{F4BFE7C9-480C-444A-B010-4278EC2CAE73}" type="presOf" srcId="{B436D52D-8B2D-455B-9752-74AB7E6380E8}" destId="{A333FE7E-35D8-44AD-8DC5-B9A751D2A4E2}" srcOrd="1" destOrd="0" presId="urn:microsoft.com/office/officeart/2005/8/layout/hList7"/>
    <dgm:cxn modelId="{AE2DB2CF-E9C4-4146-8FAD-009BBAD73785}" type="presOf" srcId="{EF124001-A03B-497E-BAD0-5B552647215A}" destId="{54640272-E104-4436-ABB0-5339F9C8A122}" srcOrd="1" destOrd="0" presId="urn:microsoft.com/office/officeart/2005/8/layout/hList7"/>
    <dgm:cxn modelId="{887434D7-0907-426F-88CE-8739E4F9173E}" type="presOf" srcId="{EF124001-A03B-497E-BAD0-5B552647215A}" destId="{BE23EBAC-2560-47A7-B6BD-73C4D0691094}" srcOrd="0" destOrd="0" presId="urn:microsoft.com/office/officeart/2005/8/layout/hList7"/>
    <dgm:cxn modelId="{55BD2EF6-7E39-4CD8-B134-D491D9E736EB}" type="presOf" srcId="{B335DBD5-7BBC-4224-802D-229E45D020DE}" destId="{44ADD4DB-A1E1-49DE-BF16-52A38A6184AC}" srcOrd="0" destOrd="0" presId="urn:microsoft.com/office/officeart/2005/8/layout/hList7"/>
    <dgm:cxn modelId="{8D4C95C1-4EE9-4322-8B29-A2289A1AF215}" type="presParOf" srcId="{3607A418-F543-4252-8A39-A3AD339AB5E3}" destId="{260F000B-E658-4693-9021-3BAFBB2C529B}" srcOrd="0" destOrd="0" presId="urn:microsoft.com/office/officeart/2005/8/layout/hList7"/>
    <dgm:cxn modelId="{032B0D9C-37CD-421C-8924-60CB17715678}" type="presParOf" srcId="{3607A418-F543-4252-8A39-A3AD339AB5E3}" destId="{185912B2-A07C-4E2E-A7D1-B167EB24277D}" srcOrd="1" destOrd="0" presId="urn:microsoft.com/office/officeart/2005/8/layout/hList7"/>
    <dgm:cxn modelId="{21247C01-8D34-413F-AC45-A7EA24D3CD96}" type="presParOf" srcId="{185912B2-A07C-4E2E-A7D1-B167EB24277D}" destId="{10D670DB-7E20-4A72-8441-20E8A2D79949}" srcOrd="0" destOrd="0" presId="urn:microsoft.com/office/officeart/2005/8/layout/hList7"/>
    <dgm:cxn modelId="{40F3B11A-DFCD-4F91-ABEB-E0AD3E28E613}" type="presParOf" srcId="{10D670DB-7E20-4A72-8441-20E8A2D79949}" destId="{BE23EBAC-2560-47A7-B6BD-73C4D0691094}" srcOrd="0" destOrd="0" presId="urn:microsoft.com/office/officeart/2005/8/layout/hList7"/>
    <dgm:cxn modelId="{6B65D447-74F2-478E-B90E-6743D196D3CF}" type="presParOf" srcId="{10D670DB-7E20-4A72-8441-20E8A2D79949}" destId="{54640272-E104-4436-ABB0-5339F9C8A122}" srcOrd="1" destOrd="0" presId="urn:microsoft.com/office/officeart/2005/8/layout/hList7"/>
    <dgm:cxn modelId="{181A9F7A-3DBB-403E-BFE6-082B5B46A55F}" type="presParOf" srcId="{10D670DB-7E20-4A72-8441-20E8A2D79949}" destId="{A3959651-620B-41D1-B8AA-B0043790158C}" srcOrd="2" destOrd="0" presId="urn:microsoft.com/office/officeart/2005/8/layout/hList7"/>
    <dgm:cxn modelId="{E879AE7E-1ACB-491B-B5EE-339F6A1A0A39}" type="presParOf" srcId="{10D670DB-7E20-4A72-8441-20E8A2D79949}" destId="{32CA22B3-5AC8-4BE0-A0D2-50435857AA04}" srcOrd="3" destOrd="0" presId="urn:microsoft.com/office/officeart/2005/8/layout/hList7"/>
    <dgm:cxn modelId="{8E090938-268A-4EAB-85E6-B3E361E77168}" type="presParOf" srcId="{185912B2-A07C-4E2E-A7D1-B167EB24277D}" destId="{9E50F844-0575-4ED0-94F3-13EA22B381E6}" srcOrd="1" destOrd="0" presId="urn:microsoft.com/office/officeart/2005/8/layout/hList7"/>
    <dgm:cxn modelId="{BF03CE88-37D2-4CAB-8031-4E90ACF9231E}" type="presParOf" srcId="{185912B2-A07C-4E2E-A7D1-B167EB24277D}" destId="{018FFB19-7558-4482-B836-59D9F70F2D4F}" srcOrd="2" destOrd="0" presId="urn:microsoft.com/office/officeart/2005/8/layout/hList7"/>
    <dgm:cxn modelId="{FF94DCD0-81E8-4E43-8917-419F8D57A4D9}" type="presParOf" srcId="{018FFB19-7558-4482-B836-59D9F70F2D4F}" destId="{44ADD4DB-A1E1-49DE-BF16-52A38A6184AC}" srcOrd="0" destOrd="0" presId="urn:microsoft.com/office/officeart/2005/8/layout/hList7"/>
    <dgm:cxn modelId="{DF747384-37AF-4521-AC7E-8212324A4DAB}" type="presParOf" srcId="{018FFB19-7558-4482-B836-59D9F70F2D4F}" destId="{4907CC85-54F1-4BB5-97ED-3A3AE115EA9F}" srcOrd="1" destOrd="0" presId="urn:microsoft.com/office/officeart/2005/8/layout/hList7"/>
    <dgm:cxn modelId="{09B3EEBE-E521-4E90-977D-D964A4EC9E98}" type="presParOf" srcId="{018FFB19-7558-4482-B836-59D9F70F2D4F}" destId="{75224EA7-3C05-4B1B-B53C-7688719FEBBE}" srcOrd="2" destOrd="0" presId="urn:microsoft.com/office/officeart/2005/8/layout/hList7"/>
    <dgm:cxn modelId="{575EDE0B-1453-4BF9-A06E-2E5A7F0E7120}" type="presParOf" srcId="{018FFB19-7558-4482-B836-59D9F70F2D4F}" destId="{2D11B1B9-7010-4FCE-A380-443A0F15FA2E}" srcOrd="3" destOrd="0" presId="urn:microsoft.com/office/officeart/2005/8/layout/hList7"/>
    <dgm:cxn modelId="{5033A7F7-2394-405C-AD26-2BAD2D2C5FB4}" type="presParOf" srcId="{185912B2-A07C-4E2E-A7D1-B167EB24277D}" destId="{E245129C-BBFD-4459-9EFC-EE0C0B1362C0}" srcOrd="3" destOrd="0" presId="urn:microsoft.com/office/officeart/2005/8/layout/hList7"/>
    <dgm:cxn modelId="{A51FD809-D86A-40E8-A53A-36E16829D632}" type="presParOf" srcId="{185912B2-A07C-4E2E-A7D1-B167EB24277D}" destId="{629D90A1-DC99-4FFC-8B10-B1CD71A76C0D}" srcOrd="4" destOrd="0" presId="urn:microsoft.com/office/officeart/2005/8/layout/hList7"/>
    <dgm:cxn modelId="{36621887-1188-45EE-85CF-6C7E0A65DFBB}" type="presParOf" srcId="{629D90A1-DC99-4FFC-8B10-B1CD71A76C0D}" destId="{3D70FE32-E5F8-4C4C-A5F8-FC253228FF2D}" srcOrd="0" destOrd="0" presId="urn:microsoft.com/office/officeart/2005/8/layout/hList7"/>
    <dgm:cxn modelId="{C7C47EB5-39AC-4B5F-A7AB-CBE461E41A68}" type="presParOf" srcId="{629D90A1-DC99-4FFC-8B10-B1CD71A76C0D}" destId="{A333FE7E-35D8-44AD-8DC5-B9A751D2A4E2}" srcOrd="1" destOrd="0" presId="urn:microsoft.com/office/officeart/2005/8/layout/hList7"/>
    <dgm:cxn modelId="{AACA41A4-21C5-448C-8DD0-F812FBA5992E}" type="presParOf" srcId="{629D90A1-DC99-4FFC-8B10-B1CD71A76C0D}" destId="{DDD609F1-2139-44FA-8F8D-A2192AB3AC6D}" srcOrd="2" destOrd="0" presId="urn:microsoft.com/office/officeart/2005/8/layout/hList7"/>
    <dgm:cxn modelId="{4D131798-8856-49E7-AC26-6A1ABF43C2AE}" type="presParOf" srcId="{629D90A1-DC99-4FFC-8B10-B1CD71A76C0D}" destId="{6067A042-8EDB-42C1-B218-B65E2B750D99}" srcOrd="3" destOrd="0" presId="urn:microsoft.com/office/officeart/2005/8/layout/hList7"/>
    <dgm:cxn modelId="{959EA722-401B-4ECF-9433-E6E0B3A41BD4}" type="presParOf" srcId="{185912B2-A07C-4E2E-A7D1-B167EB24277D}" destId="{5E943D6F-C24E-40E0-9572-DDF65857BEDF}" srcOrd="5" destOrd="0" presId="urn:microsoft.com/office/officeart/2005/8/layout/hList7"/>
    <dgm:cxn modelId="{2387719D-F4D7-4092-9103-E41D3BED3DFB}" type="presParOf" srcId="{185912B2-A07C-4E2E-A7D1-B167EB24277D}" destId="{0A49344E-302C-4FA6-A988-84A3A5CC97C9}" srcOrd="6" destOrd="0" presId="urn:microsoft.com/office/officeart/2005/8/layout/hList7"/>
    <dgm:cxn modelId="{22EFADB2-EEE5-4484-8D76-76394C208F65}" type="presParOf" srcId="{0A49344E-302C-4FA6-A988-84A3A5CC97C9}" destId="{7313A93E-F7D9-46EF-A126-676CB3DCC5F2}" srcOrd="0" destOrd="0" presId="urn:microsoft.com/office/officeart/2005/8/layout/hList7"/>
    <dgm:cxn modelId="{FF1B8C7D-4119-40F6-98A8-6C220A4E4919}" type="presParOf" srcId="{0A49344E-302C-4FA6-A988-84A3A5CC97C9}" destId="{28FC3156-DCBD-4785-AE36-9D59E452DBEE}" srcOrd="1" destOrd="0" presId="urn:microsoft.com/office/officeart/2005/8/layout/hList7"/>
    <dgm:cxn modelId="{2C67E56B-FE85-41F9-8634-9109464A4189}" type="presParOf" srcId="{0A49344E-302C-4FA6-A988-84A3A5CC97C9}" destId="{D7396228-8F7E-4FCA-A7E6-EB5DEC69BD8B}" srcOrd="2" destOrd="0" presId="urn:microsoft.com/office/officeart/2005/8/layout/hList7"/>
    <dgm:cxn modelId="{4D8924C1-6BAA-4BA8-A079-38E975A38E10}" type="presParOf" srcId="{0A49344E-302C-4FA6-A988-84A3A5CC97C9}" destId="{C1A50944-4198-42DB-B0A4-54E03F9C5B03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189A73-6CA5-4A3C-98CF-CCA80709E0E0}">
      <dsp:nvSpPr>
        <dsp:cNvPr id="0" name=""/>
        <dsp:cNvSpPr/>
      </dsp:nvSpPr>
      <dsp:spPr>
        <a:xfrm>
          <a:off x="4856575" y="3516312"/>
          <a:ext cx="2554497" cy="16547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200" b="1" kern="1200">
            <a:solidFill>
              <a:srgbClr val="00206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b="1" kern="1200" dirty="0">
              <a:solidFill>
                <a:srgbClr val="002060"/>
              </a:solidFill>
            </a:rPr>
            <a:t>Téma Smart City: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b="1" kern="1200" dirty="0">
              <a:solidFill>
                <a:srgbClr val="002060"/>
              </a:solidFill>
            </a:rPr>
            <a:t>ICT, Big Data</a:t>
          </a:r>
        </a:p>
      </dsp:txBody>
      <dsp:txXfrm>
        <a:off x="5659273" y="3966345"/>
        <a:ext cx="1715450" cy="1168353"/>
      </dsp:txXfrm>
    </dsp:sp>
    <dsp:sp modelId="{89273B6A-7F26-4183-95F9-7EA3B942ECCD}">
      <dsp:nvSpPr>
        <dsp:cNvPr id="0" name=""/>
        <dsp:cNvSpPr/>
      </dsp:nvSpPr>
      <dsp:spPr>
        <a:xfrm>
          <a:off x="688710" y="3516312"/>
          <a:ext cx="2554497" cy="16547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FF0066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200" b="1" kern="1200">
            <a:solidFill>
              <a:srgbClr val="00206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b="1" kern="1200" dirty="0">
              <a:solidFill>
                <a:srgbClr val="002060"/>
              </a:solidFill>
            </a:rPr>
            <a:t>Téma Smart City: 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b="1" kern="1200" dirty="0">
              <a:solidFill>
                <a:srgbClr val="002060"/>
              </a:solidFill>
            </a:rPr>
            <a:t>Chytrý život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b="1" kern="1200" dirty="0">
              <a:solidFill>
                <a:srgbClr val="002060"/>
              </a:solidFill>
            </a:rPr>
            <a:t>Chytří lidé</a:t>
          </a:r>
        </a:p>
      </dsp:txBody>
      <dsp:txXfrm>
        <a:off x="725059" y="3966345"/>
        <a:ext cx="1715450" cy="1168353"/>
      </dsp:txXfrm>
    </dsp:sp>
    <dsp:sp modelId="{6BB0F18B-A784-42AF-9F25-A8E89B1B1F04}">
      <dsp:nvSpPr>
        <dsp:cNvPr id="0" name=""/>
        <dsp:cNvSpPr/>
      </dsp:nvSpPr>
      <dsp:spPr>
        <a:xfrm>
          <a:off x="4787718" y="0"/>
          <a:ext cx="2692210" cy="16547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b="1" kern="1200" dirty="0">
              <a:solidFill>
                <a:srgbClr val="002060"/>
              </a:solidFill>
            </a:rPr>
            <a:t>Témata Smart City: 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b="1" kern="1200" dirty="0">
              <a:solidFill>
                <a:srgbClr val="002060"/>
              </a:solidFill>
            </a:rPr>
            <a:t>Chytrá mobilita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b="1" kern="1200" dirty="0">
              <a:solidFill>
                <a:srgbClr val="002060"/>
              </a:solidFill>
            </a:rPr>
            <a:t>Chytré životní prostředí</a:t>
          </a:r>
        </a:p>
      </dsp:txBody>
      <dsp:txXfrm>
        <a:off x="5631730" y="36349"/>
        <a:ext cx="1811849" cy="1168353"/>
      </dsp:txXfrm>
    </dsp:sp>
    <dsp:sp modelId="{CFEE7C55-E86E-4B91-B132-06E08FCF10C0}">
      <dsp:nvSpPr>
        <dsp:cNvPr id="0" name=""/>
        <dsp:cNvSpPr/>
      </dsp:nvSpPr>
      <dsp:spPr>
        <a:xfrm>
          <a:off x="688710" y="0"/>
          <a:ext cx="2554497" cy="16547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b="1" kern="1200" dirty="0">
              <a:solidFill>
                <a:srgbClr val="002060"/>
              </a:solidFill>
            </a:rPr>
            <a:t>Témata Smart City: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b="1" kern="1200" dirty="0">
              <a:solidFill>
                <a:srgbClr val="002060"/>
              </a:solidFill>
            </a:rPr>
            <a:t>Chytrá vláda správa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b="1" kern="1200" dirty="0">
              <a:solidFill>
                <a:srgbClr val="002060"/>
              </a:solidFill>
            </a:rPr>
            <a:t>Chytrá ekonomika</a:t>
          </a:r>
        </a:p>
      </dsp:txBody>
      <dsp:txXfrm>
        <a:off x="725059" y="36349"/>
        <a:ext cx="1715450" cy="1168353"/>
      </dsp:txXfrm>
    </dsp:sp>
    <dsp:sp modelId="{D33DB302-5E69-45A8-A7E2-B99A1B598FDA}">
      <dsp:nvSpPr>
        <dsp:cNvPr id="0" name=""/>
        <dsp:cNvSpPr/>
      </dsp:nvSpPr>
      <dsp:spPr>
        <a:xfrm>
          <a:off x="1793545" y="294749"/>
          <a:ext cx="2239063" cy="2239063"/>
        </a:xfrm>
        <a:prstGeom prst="pieWedge">
          <a:avLst/>
        </a:prstGeom>
        <a:solidFill>
          <a:srgbClr val="002060"/>
        </a:solidFill>
        <a:ln>
          <a:solidFill>
            <a:srgbClr val="00206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>
              <a:solidFill>
                <a:schemeClr val="bg1"/>
              </a:solidFill>
            </a:rPr>
            <a:t>Správa města a řízení úřadu</a:t>
          </a:r>
        </a:p>
      </dsp:txBody>
      <dsp:txXfrm>
        <a:off x="2449351" y="950555"/>
        <a:ext cx="1583257" cy="1583257"/>
      </dsp:txXfrm>
    </dsp:sp>
    <dsp:sp modelId="{81EC4E32-FC0A-4846-9854-D6DECDB2E00F}">
      <dsp:nvSpPr>
        <dsp:cNvPr id="0" name=""/>
        <dsp:cNvSpPr/>
      </dsp:nvSpPr>
      <dsp:spPr>
        <a:xfrm rot="5400000">
          <a:off x="4136030" y="294749"/>
          <a:ext cx="2239063" cy="2239063"/>
        </a:xfrm>
        <a:prstGeom prst="pieWedge">
          <a:avLst/>
        </a:prstGeom>
        <a:solidFill>
          <a:srgbClr val="92D050"/>
        </a:solidFill>
        <a:ln>
          <a:solidFill>
            <a:srgbClr val="00B05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>
              <a:solidFill>
                <a:srgbClr val="002060"/>
              </a:solidFill>
            </a:rPr>
            <a:t>Strategická infrastruktura</a:t>
          </a:r>
        </a:p>
      </dsp:txBody>
      <dsp:txXfrm rot="-5400000">
        <a:off x="4136030" y="950555"/>
        <a:ext cx="1583257" cy="1583257"/>
      </dsp:txXfrm>
    </dsp:sp>
    <dsp:sp modelId="{E5C4D672-B74B-460C-9FF2-FFFBCF521702}">
      <dsp:nvSpPr>
        <dsp:cNvPr id="0" name=""/>
        <dsp:cNvSpPr/>
      </dsp:nvSpPr>
      <dsp:spPr>
        <a:xfrm rot="10800000">
          <a:off x="4136030" y="2637234"/>
          <a:ext cx="2239063" cy="2239063"/>
        </a:xfrm>
        <a:prstGeom prst="pieWedge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>
              <a:solidFill>
                <a:srgbClr val="002060"/>
              </a:solidFill>
            </a:rPr>
            <a:t>ICT/Datové prostředí</a:t>
          </a:r>
        </a:p>
      </dsp:txBody>
      <dsp:txXfrm rot="10800000">
        <a:off x="4136030" y="2637234"/>
        <a:ext cx="1583257" cy="1583257"/>
      </dsp:txXfrm>
    </dsp:sp>
    <dsp:sp modelId="{E459F0E7-2ECB-4325-B416-ED0866A50D15}">
      <dsp:nvSpPr>
        <dsp:cNvPr id="0" name=""/>
        <dsp:cNvSpPr/>
      </dsp:nvSpPr>
      <dsp:spPr>
        <a:xfrm rot="16200000">
          <a:off x="1793545" y="2637234"/>
          <a:ext cx="2239063" cy="2239063"/>
        </a:xfrm>
        <a:prstGeom prst="pieWedge">
          <a:avLst/>
        </a:prstGeom>
        <a:solidFill>
          <a:srgbClr val="FF0066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>
              <a:solidFill>
                <a:schemeClr val="bg1"/>
              </a:solidFill>
            </a:rPr>
            <a:t>Strategické služby</a:t>
          </a:r>
        </a:p>
      </dsp:txBody>
      <dsp:txXfrm rot="5400000">
        <a:off x="2449351" y="2637234"/>
        <a:ext cx="1583257" cy="1583257"/>
      </dsp:txXfrm>
    </dsp:sp>
    <dsp:sp modelId="{1AD1B752-9FE0-4CF6-BBB8-A2102064556C}">
      <dsp:nvSpPr>
        <dsp:cNvPr id="0" name=""/>
        <dsp:cNvSpPr/>
      </dsp:nvSpPr>
      <dsp:spPr>
        <a:xfrm>
          <a:off x="3697784" y="2120129"/>
          <a:ext cx="773071" cy="672236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27F7842C-9C33-4A72-A5BD-6355192160FC}">
      <dsp:nvSpPr>
        <dsp:cNvPr id="0" name=""/>
        <dsp:cNvSpPr/>
      </dsp:nvSpPr>
      <dsp:spPr>
        <a:xfrm rot="10800000">
          <a:off x="3697784" y="2378682"/>
          <a:ext cx="773071" cy="672236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23EBAC-2560-47A7-B6BD-73C4D0691094}">
      <dsp:nvSpPr>
        <dsp:cNvPr id="0" name=""/>
        <dsp:cNvSpPr/>
      </dsp:nvSpPr>
      <dsp:spPr>
        <a:xfrm>
          <a:off x="2527" y="0"/>
          <a:ext cx="2649661" cy="5420461"/>
        </a:xfrm>
        <a:prstGeom prst="roundRect">
          <a:avLst>
            <a:gd name="adj" fmla="val 10000"/>
          </a:avLst>
        </a:prstGeom>
        <a:solidFill>
          <a:srgbClr val="00357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1.1 Strategické řízení Smart City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1.2 Otevřenost magistrátu / města a participace občanů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1.3 Digitalizace </a:t>
          </a:r>
          <a:br>
            <a:rPr lang="cs-CZ" sz="1800" b="1" kern="1200" dirty="0"/>
          </a:br>
          <a:r>
            <a:rPr lang="cs-CZ" sz="1800" b="1" kern="1200" dirty="0"/>
            <a:t>a  elektronizace</a:t>
          </a:r>
        </a:p>
      </dsp:txBody>
      <dsp:txXfrm>
        <a:off x="2527" y="2168184"/>
        <a:ext cx="2649661" cy="2168184"/>
      </dsp:txXfrm>
    </dsp:sp>
    <dsp:sp modelId="{32CA22B3-5AC8-4BE0-A0D2-50435857AA04}">
      <dsp:nvSpPr>
        <dsp:cNvPr id="0" name=""/>
        <dsp:cNvSpPr/>
      </dsp:nvSpPr>
      <dsp:spPr>
        <a:xfrm>
          <a:off x="424851" y="325227"/>
          <a:ext cx="1805013" cy="1805013"/>
        </a:xfrm>
        <a:prstGeom prst="ellipse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ADD4DB-A1E1-49DE-BF16-52A38A6184AC}">
      <dsp:nvSpPr>
        <dsp:cNvPr id="0" name=""/>
        <dsp:cNvSpPr/>
      </dsp:nvSpPr>
      <dsp:spPr>
        <a:xfrm>
          <a:off x="2731679" y="0"/>
          <a:ext cx="2649661" cy="5420461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2.1 Majetek města (budovy, energetika, sítě)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2.2 Životní prostředí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2.3 Mobilita</a:t>
          </a:r>
        </a:p>
      </dsp:txBody>
      <dsp:txXfrm>
        <a:off x="2731679" y="2168184"/>
        <a:ext cx="2649661" cy="2168184"/>
      </dsp:txXfrm>
    </dsp:sp>
    <dsp:sp modelId="{2D11B1B9-7010-4FCE-A380-443A0F15FA2E}">
      <dsp:nvSpPr>
        <dsp:cNvPr id="0" name=""/>
        <dsp:cNvSpPr/>
      </dsp:nvSpPr>
      <dsp:spPr>
        <a:xfrm>
          <a:off x="3154003" y="325227"/>
          <a:ext cx="1805013" cy="1805013"/>
        </a:xfrm>
        <a:prstGeom prst="ellipse">
          <a:avLst/>
        </a:prstGeom>
        <a:blipFill>
          <a:blip xmlns:r="http://schemas.openxmlformats.org/officeDocument/2006/relationships"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9000" r="-2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70FE32-E5F8-4C4C-A5F8-FC253228FF2D}">
      <dsp:nvSpPr>
        <dsp:cNvPr id="0" name=""/>
        <dsp:cNvSpPr/>
      </dsp:nvSpPr>
      <dsp:spPr>
        <a:xfrm>
          <a:off x="5460830" y="0"/>
          <a:ext cx="2649661" cy="5420461"/>
        </a:xfrm>
        <a:prstGeom prst="roundRect">
          <a:avLst>
            <a:gd name="adj" fmla="val 10000"/>
          </a:avLst>
        </a:prstGeom>
        <a:solidFill>
          <a:srgbClr val="FF0066"/>
        </a:solidFill>
        <a:ln w="12700" cap="flat" cmpd="sng" algn="ctr">
          <a:solidFill>
            <a:srgbClr val="FF0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3.1 Edukace a osvětová činnost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3.2 Elektronizace prostředí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3.3 </a:t>
          </a:r>
          <a:r>
            <a:rPr lang="cs-CZ" sz="1800" b="1" i="0" kern="1200" dirty="0"/>
            <a:t>Informovanost, zapojení veřejnosti, podpora obyvatel</a:t>
          </a:r>
        </a:p>
      </dsp:txBody>
      <dsp:txXfrm>
        <a:off x="5460830" y="2168184"/>
        <a:ext cx="2649661" cy="2168184"/>
      </dsp:txXfrm>
    </dsp:sp>
    <dsp:sp modelId="{6067A042-8EDB-42C1-B218-B65E2B750D99}">
      <dsp:nvSpPr>
        <dsp:cNvPr id="0" name=""/>
        <dsp:cNvSpPr/>
      </dsp:nvSpPr>
      <dsp:spPr>
        <a:xfrm>
          <a:off x="5883154" y="325227"/>
          <a:ext cx="1805013" cy="1805013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13A93E-F7D9-46EF-A126-676CB3DCC5F2}">
      <dsp:nvSpPr>
        <dsp:cNvPr id="0" name=""/>
        <dsp:cNvSpPr/>
      </dsp:nvSpPr>
      <dsp:spPr>
        <a:xfrm>
          <a:off x="8189982" y="0"/>
          <a:ext cx="2649661" cy="5420461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4.1 Infrastruktura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4.2 Open Data</a:t>
          </a:r>
        </a:p>
      </dsp:txBody>
      <dsp:txXfrm>
        <a:off x="8189982" y="2168184"/>
        <a:ext cx="2649661" cy="2168184"/>
      </dsp:txXfrm>
    </dsp:sp>
    <dsp:sp modelId="{C1A50944-4198-42DB-B0A4-54E03F9C5B03}">
      <dsp:nvSpPr>
        <dsp:cNvPr id="0" name=""/>
        <dsp:cNvSpPr/>
      </dsp:nvSpPr>
      <dsp:spPr>
        <a:xfrm>
          <a:off x="8612306" y="325227"/>
          <a:ext cx="1805013" cy="1805013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0F000B-E658-4693-9021-3BAFBB2C529B}">
      <dsp:nvSpPr>
        <dsp:cNvPr id="0" name=""/>
        <dsp:cNvSpPr/>
      </dsp:nvSpPr>
      <dsp:spPr>
        <a:xfrm>
          <a:off x="433686" y="4537726"/>
          <a:ext cx="9974798" cy="813069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E4857F9C-B2D0-4C0D-9FF0-354CCA49A0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D25E5B4-BA6E-4358-9295-8921488A7CB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286BD-4350-4E12-94E0-8AC0D4408B87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95BCD3B-8212-44ED-BB35-B91EE62A92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A9049A2-2644-4B02-94A5-0598490B976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D1E2A-B343-496C-90BA-96A08F6B2F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7969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413AA-7EC9-4DCA-B2B5-C04C2C19D4EA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91082-575F-4FCD-9AB3-32C432610B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67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:a16="http://schemas.microsoft.com/office/drawing/2014/main" id="{3D08BF00-4D4C-4289-B5E1-509463661B2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558"/>
            <a:ext cx="12192000" cy="685308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DA7A3F6-F285-4BCA-97CA-4BE4EB0669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628755"/>
          </a:xfrm>
        </p:spPr>
        <p:txBody>
          <a:bodyPr anchor="b"/>
          <a:lstStyle>
            <a:lvl1pPr algn="ctr">
              <a:defRPr sz="6000" b="1">
                <a:solidFill>
                  <a:srgbClr val="D02213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C6F9375-C0FB-4BD2-B580-793CC94D33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86200"/>
            <a:ext cx="9144000" cy="1371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C28DEF-11BA-40FB-B47B-6B55D706E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69B85-6259-4651-B1B2-03D1D8007F5A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zápatí 4">
            <a:extLst>
              <a:ext uri="{FF2B5EF4-FFF2-40B4-BE49-F238E27FC236}">
                <a16:creationId xmlns:a16="http://schemas.microsoft.com/office/drawing/2014/main" id="{FFA5D7B9-8746-43E9-BCDB-6D6129788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3658" y="6356350"/>
            <a:ext cx="66294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SMART CITIES CONFERENCE České Budějovice  /  4. </a:t>
            </a:r>
            <a:r>
              <a:rPr lang="en-US" dirty="0" err="1"/>
              <a:t>prosince</a:t>
            </a:r>
            <a:r>
              <a:rPr lang="en-US" dirty="0"/>
              <a:t>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3828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063FC8-ABD9-4525-88F6-1F8B3D69A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6625"/>
            <a:ext cx="9521536" cy="1122218"/>
          </a:xfrm>
        </p:spPr>
        <p:txBody>
          <a:bodyPr/>
          <a:lstStyle>
            <a:lvl1pPr>
              <a:defRPr b="1">
                <a:solidFill>
                  <a:srgbClr val="D02213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845EF5-68EE-42F3-AA77-18F4AB2DB54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13658" y="1430766"/>
            <a:ext cx="10140142" cy="4741433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chemeClr val="bg1"/>
              </a:buClr>
              <a:buSzPct val="150000"/>
              <a:buFont typeface="Courier New" panose="02070309020205020404" pitchFamily="49" charset="0"/>
              <a:buChar char="o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85800" indent="-228600">
              <a:buClr>
                <a:schemeClr val="bg1"/>
              </a:buClr>
              <a:buSzPct val="150000"/>
              <a:buFont typeface="Courier New" panose="02070309020205020404" pitchFamily="49" charset="0"/>
              <a:buChar char="o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buClr>
                <a:schemeClr val="bg1"/>
              </a:buClr>
              <a:buSzPct val="150000"/>
              <a:buFont typeface="Courier New" panose="02070309020205020404" pitchFamily="49" charset="0"/>
              <a:buChar char="o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buClr>
                <a:schemeClr val="bg1"/>
              </a:buClr>
              <a:buSzPct val="150000"/>
              <a:buFont typeface="Courier New" panose="02070309020205020404" pitchFamily="49" charset="0"/>
              <a:buChar char="o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buClr>
                <a:schemeClr val="bg1"/>
              </a:buClr>
              <a:buSzPct val="150000"/>
              <a:buFont typeface="Courier New" panose="02070309020205020404" pitchFamily="49" charset="0"/>
              <a:buChar char="o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cs-CZ" dirty="0"/>
              <a:t> Po kliknutí můžete upravovat styly textu v předloze.</a:t>
            </a:r>
          </a:p>
          <a:p>
            <a:pPr lvl="1"/>
            <a:r>
              <a:rPr lang="cs-CZ" dirty="0"/>
              <a:t> Druhá úroveň</a:t>
            </a:r>
          </a:p>
          <a:p>
            <a:pPr lvl="2"/>
            <a:r>
              <a:rPr lang="cs-CZ" dirty="0"/>
              <a:t> Třetí úroveň</a:t>
            </a:r>
          </a:p>
          <a:p>
            <a:pPr lvl="3"/>
            <a:r>
              <a:rPr lang="cs-CZ" dirty="0"/>
              <a:t> Čtvrtá úroveň</a:t>
            </a:r>
          </a:p>
          <a:p>
            <a:pPr lvl="4"/>
            <a:r>
              <a:rPr lang="cs-CZ" dirty="0"/>
              <a:t> Pátá úroveň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06ADD4-7E4B-4C02-B68B-49AE3296F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69B85-6259-4651-B1B2-03D1D8007F5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E5327D51-F9FD-4CF6-B31A-7CCA026C1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3658" y="6356350"/>
            <a:ext cx="66294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SMART CITIES CONFERENCE České Budějovice  /  4. </a:t>
            </a:r>
            <a:r>
              <a:rPr lang="en-US" dirty="0" err="1"/>
              <a:t>prosince</a:t>
            </a:r>
            <a:r>
              <a:rPr lang="en-US" dirty="0"/>
              <a:t>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8302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EDA966-2F96-4AF6-B2BF-2324D1CA4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1971" y="1510237"/>
            <a:ext cx="10125478" cy="2852737"/>
          </a:xfrm>
        </p:spPr>
        <p:txBody>
          <a:bodyPr anchor="b"/>
          <a:lstStyle>
            <a:lvl1pPr>
              <a:defRPr sz="6000" b="1">
                <a:solidFill>
                  <a:srgbClr val="D02213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5C55894-8B54-4BDA-BE0C-1EF91D59D2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21970" y="4398264"/>
            <a:ext cx="10125479" cy="17115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A00346-5AFA-4645-A9C9-2180E8BB1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69B85-6259-4651-B1B2-03D1D8007F5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zápatí 4">
            <a:extLst>
              <a:ext uri="{FF2B5EF4-FFF2-40B4-BE49-F238E27FC236}">
                <a16:creationId xmlns:a16="http://schemas.microsoft.com/office/drawing/2014/main" id="{50059910-89ED-4C32-903F-5163659F3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3658" y="6356350"/>
            <a:ext cx="66294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SMART CITIES CONFERENCE České Budějovice  /  4. </a:t>
            </a:r>
            <a:r>
              <a:rPr lang="en-US" dirty="0" err="1"/>
              <a:t>prosince</a:t>
            </a:r>
            <a:r>
              <a:rPr lang="en-US" dirty="0"/>
              <a:t>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4617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F8F51C-1DAE-469A-B237-4B7B7A93C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D02213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50265C-D7D5-4099-9EEA-19DC67BD5A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7582" y="1564870"/>
            <a:ext cx="5181600" cy="4628718"/>
          </a:xfrm>
          <a:prstGeom prst="rect">
            <a:avLst/>
          </a:prstGeom>
        </p:spPr>
        <p:txBody>
          <a:bodyPr/>
          <a:lstStyle>
            <a:lvl1pPr>
              <a:defRPr lang="cs-CZ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cs-CZ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cs-CZ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cs-CZ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cs-CZ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457200" lvl="0" indent="-457200">
              <a:buClr>
                <a:schemeClr val="bg1"/>
              </a:buClr>
              <a:buSzPct val="150000"/>
              <a:buFont typeface="Courier New" panose="02070309020205020404" pitchFamily="49" charset="0"/>
              <a:buChar char="o"/>
            </a:pPr>
            <a:r>
              <a:rPr lang="cs-CZ"/>
              <a:t>Upravte styly předlohy textu.</a:t>
            </a:r>
          </a:p>
          <a:p>
            <a:pPr marL="457200" lvl="1" indent="-457200">
              <a:buClr>
                <a:schemeClr val="bg1"/>
              </a:buClr>
              <a:buSzPct val="150000"/>
              <a:buFont typeface="Courier New" panose="02070309020205020404" pitchFamily="49" charset="0"/>
              <a:buChar char="o"/>
            </a:pPr>
            <a:r>
              <a:rPr lang="cs-CZ"/>
              <a:t>Druhá úroveň</a:t>
            </a:r>
          </a:p>
          <a:p>
            <a:pPr marL="457200" lvl="2" indent="-457200">
              <a:buClr>
                <a:schemeClr val="bg1"/>
              </a:buClr>
              <a:buSzPct val="150000"/>
              <a:buFont typeface="Courier New" panose="02070309020205020404" pitchFamily="49" charset="0"/>
              <a:buChar char="o"/>
            </a:pPr>
            <a:r>
              <a:rPr lang="cs-CZ"/>
              <a:t>Třetí úroveň</a:t>
            </a:r>
          </a:p>
          <a:p>
            <a:pPr marL="457200" lvl="3" indent="-457200">
              <a:buClr>
                <a:schemeClr val="bg1"/>
              </a:buClr>
              <a:buSzPct val="150000"/>
              <a:buFont typeface="Courier New" panose="02070309020205020404" pitchFamily="49" charset="0"/>
              <a:buChar char="o"/>
            </a:pPr>
            <a:r>
              <a:rPr lang="cs-CZ"/>
              <a:t>Čtvrtá úroveň</a:t>
            </a:r>
          </a:p>
          <a:p>
            <a:pPr marL="457200" lvl="4" indent="-457200">
              <a:buClr>
                <a:schemeClr val="bg1"/>
              </a:buClr>
              <a:buSzPct val="150000"/>
              <a:buFont typeface="Courier New" panose="02070309020205020404" pitchFamily="49" charset="0"/>
              <a:buChar char="o"/>
            </a:pPr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EE1D416-3166-4DA6-B2FD-4A93C7905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21582" y="1548245"/>
            <a:ext cx="5181600" cy="4628718"/>
          </a:xfrm>
          <a:prstGeom prst="rect">
            <a:avLst/>
          </a:prstGeom>
        </p:spPr>
        <p:txBody>
          <a:bodyPr/>
          <a:lstStyle>
            <a:lvl1pPr>
              <a:defRPr lang="cs-CZ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cs-CZ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cs-CZ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cs-CZ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cs-CZ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457200" lvl="0" indent="-457200">
              <a:buClr>
                <a:schemeClr val="bg1"/>
              </a:buClr>
              <a:buSzPct val="150000"/>
              <a:buFont typeface="Courier New" panose="02070309020205020404" pitchFamily="49" charset="0"/>
              <a:buChar char="o"/>
            </a:pPr>
            <a:r>
              <a:rPr lang="cs-CZ"/>
              <a:t>Upravte styly předlohy textu.</a:t>
            </a:r>
          </a:p>
          <a:p>
            <a:pPr marL="457200" lvl="1" indent="-457200">
              <a:buClr>
                <a:schemeClr val="bg1"/>
              </a:buClr>
              <a:buSzPct val="150000"/>
              <a:buFont typeface="Courier New" panose="02070309020205020404" pitchFamily="49" charset="0"/>
              <a:buChar char="o"/>
            </a:pPr>
            <a:r>
              <a:rPr lang="cs-CZ"/>
              <a:t>Druhá úroveň</a:t>
            </a:r>
          </a:p>
          <a:p>
            <a:pPr marL="457200" lvl="2" indent="-457200">
              <a:buClr>
                <a:schemeClr val="bg1"/>
              </a:buClr>
              <a:buSzPct val="150000"/>
              <a:buFont typeface="Courier New" panose="02070309020205020404" pitchFamily="49" charset="0"/>
              <a:buChar char="o"/>
            </a:pPr>
            <a:r>
              <a:rPr lang="cs-CZ"/>
              <a:t>Třetí úroveň</a:t>
            </a:r>
          </a:p>
          <a:p>
            <a:pPr marL="457200" lvl="3" indent="-457200">
              <a:buClr>
                <a:schemeClr val="bg1"/>
              </a:buClr>
              <a:buSzPct val="150000"/>
              <a:buFont typeface="Courier New" panose="02070309020205020404" pitchFamily="49" charset="0"/>
              <a:buChar char="o"/>
            </a:pPr>
            <a:r>
              <a:rPr lang="cs-CZ"/>
              <a:t>Čtvrtá úroveň</a:t>
            </a:r>
          </a:p>
          <a:p>
            <a:pPr marL="457200" lvl="4" indent="-457200">
              <a:buClr>
                <a:schemeClr val="bg1"/>
              </a:buClr>
              <a:buSzPct val="150000"/>
              <a:buFont typeface="Courier New" panose="02070309020205020404" pitchFamily="49" charset="0"/>
              <a:buChar char="o"/>
            </a:pPr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73BA805-C486-451C-BEDE-4F1490451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69B85-6259-4651-B1B2-03D1D8007F5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2D535B22-8D86-4FD0-9C46-6F263D02B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3658" y="6356350"/>
            <a:ext cx="66294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SMART CITIES CONFERENCE České Budějovice  /  4. </a:t>
            </a:r>
            <a:r>
              <a:rPr lang="en-US" dirty="0" err="1"/>
              <a:t>prosince</a:t>
            </a:r>
            <a:r>
              <a:rPr lang="en-US" dirty="0"/>
              <a:t>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7357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3D28C2-4AB5-4869-9DBA-17CA9661E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"/>
            <a:ext cx="9561512" cy="1122217"/>
          </a:xfrm>
        </p:spPr>
        <p:txBody>
          <a:bodyPr/>
          <a:lstStyle>
            <a:lvl1pPr>
              <a:defRPr b="1">
                <a:solidFill>
                  <a:srgbClr val="D02213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EFDC838-0FE8-4839-AE64-CE712AB59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9172" y="1440094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D0221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00ACE6B-EB79-44B4-91D4-4AB03BC80C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9172" y="2264006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 lang="cs-CZ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cs-CZ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cs-CZ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cs-CZ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cs-CZ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457200" lvl="0" indent="-457200">
              <a:buClr>
                <a:schemeClr val="bg1"/>
              </a:buClr>
              <a:buSzPct val="150000"/>
              <a:buFont typeface="Courier New" panose="02070309020205020404" pitchFamily="49" charset="0"/>
              <a:buChar char="o"/>
            </a:pPr>
            <a:r>
              <a:rPr lang="cs-CZ"/>
              <a:t>Upravte styly předlohy textu.</a:t>
            </a:r>
          </a:p>
          <a:p>
            <a:pPr marL="457200" lvl="1" indent="-457200">
              <a:buClr>
                <a:schemeClr val="bg1"/>
              </a:buClr>
              <a:buSzPct val="150000"/>
              <a:buFont typeface="Courier New" panose="02070309020205020404" pitchFamily="49" charset="0"/>
              <a:buChar char="o"/>
            </a:pPr>
            <a:r>
              <a:rPr lang="cs-CZ"/>
              <a:t>Druhá úroveň</a:t>
            </a:r>
          </a:p>
          <a:p>
            <a:pPr marL="457200" lvl="2" indent="-457200">
              <a:buClr>
                <a:schemeClr val="bg1"/>
              </a:buClr>
              <a:buSzPct val="150000"/>
              <a:buFont typeface="Courier New" panose="02070309020205020404" pitchFamily="49" charset="0"/>
              <a:buChar char="o"/>
            </a:pPr>
            <a:r>
              <a:rPr lang="cs-CZ"/>
              <a:t>Třetí úroveň</a:t>
            </a:r>
          </a:p>
          <a:p>
            <a:pPr marL="457200" lvl="3" indent="-457200">
              <a:buClr>
                <a:schemeClr val="bg1"/>
              </a:buClr>
              <a:buSzPct val="150000"/>
              <a:buFont typeface="Courier New" panose="02070309020205020404" pitchFamily="49" charset="0"/>
              <a:buChar char="o"/>
            </a:pPr>
            <a:r>
              <a:rPr lang="cs-CZ"/>
              <a:t>Čtvrtá úroveň</a:t>
            </a:r>
          </a:p>
          <a:p>
            <a:pPr marL="457200" lvl="4" indent="-457200">
              <a:buClr>
                <a:schemeClr val="bg1"/>
              </a:buClr>
              <a:buSzPct val="150000"/>
              <a:buFont typeface="Courier New" panose="02070309020205020404" pitchFamily="49" charset="0"/>
              <a:buChar char="o"/>
            </a:pPr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DCCF03A-EACC-4634-BBA0-22E3D057F7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21584" y="1440094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D0221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8ED420C-E788-4A0D-9289-D259DCE068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21584" y="2264006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 lang="cs-CZ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cs-CZ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cs-CZ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cs-CZ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cs-CZ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457200" lvl="0" indent="-457200">
              <a:buClr>
                <a:schemeClr val="bg1"/>
              </a:buClr>
              <a:buSzPct val="150000"/>
              <a:buFont typeface="Courier New" panose="02070309020205020404" pitchFamily="49" charset="0"/>
              <a:buChar char="o"/>
            </a:pPr>
            <a:r>
              <a:rPr lang="cs-CZ"/>
              <a:t>Upravte styly předlohy textu.</a:t>
            </a:r>
          </a:p>
          <a:p>
            <a:pPr marL="457200" lvl="1" indent="-457200">
              <a:buClr>
                <a:schemeClr val="bg1"/>
              </a:buClr>
              <a:buSzPct val="150000"/>
              <a:buFont typeface="Courier New" panose="02070309020205020404" pitchFamily="49" charset="0"/>
              <a:buChar char="o"/>
            </a:pPr>
            <a:r>
              <a:rPr lang="cs-CZ"/>
              <a:t>Druhá úroveň</a:t>
            </a:r>
          </a:p>
          <a:p>
            <a:pPr marL="457200" lvl="2" indent="-457200">
              <a:buClr>
                <a:schemeClr val="bg1"/>
              </a:buClr>
              <a:buSzPct val="150000"/>
              <a:buFont typeface="Courier New" panose="02070309020205020404" pitchFamily="49" charset="0"/>
              <a:buChar char="o"/>
            </a:pPr>
            <a:r>
              <a:rPr lang="cs-CZ"/>
              <a:t>Třetí úroveň</a:t>
            </a:r>
          </a:p>
          <a:p>
            <a:pPr marL="457200" lvl="3" indent="-457200">
              <a:buClr>
                <a:schemeClr val="bg1"/>
              </a:buClr>
              <a:buSzPct val="150000"/>
              <a:buFont typeface="Courier New" panose="02070309020205020404" pitchFamily="49" charset="0"/>
              <a:buChar char="o"/>
            </a:pPr>
            <a:r>
              <a:rPr lang="cs-CZ"/>
              <a:t>Čtvrtá úroveň</a:t>
            </a:r>
          </a:p>
          <a:p>
            <a:pPr marL="457200" lvl="4" indent="-457200">
              <a:buClr>
                <a:schemeClr val="bg1"/>
              </a:buClr>
              <a:buSzPct val="150000"/>
              <a:buFont typeface="Courier New" panose="02070309020205020404" pitchFamily="49" charset="0"/>
              <a:buChar char="o"/>
            </a:pPr>
            <a:r>
              <a:rPr lang="cs-CZ"/>
              <a:t>Pátá úroveň</a:t>
            </a:r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D59585E-F057-46AF-BAF2-EDF434FE4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69B85-6259-4651-B1B2-03D1D8007F5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4">
            <a:extLst>
              <a:ext uri="{FF2B5EF4-FFF2-40B4-BE49-F238E27FC236}">
                <a16:creationId xmlns:a16="http://schemas.microsoft.com/office/drawing/2014/main" id="{1863C4D2-C678-49BC-BED9-79CC86694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3658" y="6356350"/>
            <a:ext cx="66294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SMART CITIES CONFERENCE České Budějovice  /  4. </a:t>
            </a:r>
            <a:r>
              <a:rPr lang="en-US" dirty="0" err="1"/>
              <a:t>prosince</a:t>
            </a:r>
            <a:r>
              <a:rPr lang="en-US" dirty="0"/>
              <a:t>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5294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0B18BE-23B5-412A-920E-61A12B6C5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D02213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D333828-E0A9-433D-862D-FFC2E0394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69B85-6259-4651-B1B2-03D1D8007F5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BD952797-BB64-4CC6-8F07-E467EADBB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3658" y="6356350"/>
            <a:ext cx="66294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SMART CITIES CONFERENCE České Budějovice  /  4. </a:t>
            </a:r>
            <a:r>
              <a:rPr lang="en-US" dirty="0" err="1"/>
              <a:t>prosince</a:t>
            </a:r>
            <a:r>
              <a:rPr lang="en-US" dirty="0"/>
              <a:t>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8538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E04209D-5DFF-4E81-B9E0-E6AEE5A06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69B85-6259-4651-B1B2-03D1D8007F5A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FA861B8-E316-40BE-BA18-AE37C80DF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3658" y="6356350"/>
            <a:ext cx="66294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SMART CITIES CONFERENCE České Budějovice  /  4. </a:t>
            </a:r>
            <a:r>
              <a:rPr lang="en-US" dirty="0" err="1"/>
              <a:t>prosince</a:t>
            </a:r>
            <a:r>
              <a:rPr lang="en-US" dirty="0"/>
              <a:t>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6487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F63C1F-ECAA-48E7-A3B8-1916A8F17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5798" y="1271849"/>
            <a:ext cx="3932237" cy="935182"/>
          </a:xfrm>
        </p:spPr>
        <p:txBody>
          <a:bodyPr anchor="b"/>
          <a:lstStyle>
            <a:lvl1pPr>
              <a:defRPr sz="3200">
                <a:solidFill>
                  <a:srgbClr val="D02213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74B80B-8E3F-4C4E-A0DA-AD871C820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9198" y="1271849"/>
            <a:ext cx="6172200" cy="4738832"/>
          </a:xfrm>
          <a:prstGeom prst="rect">
            <a:avLst/>
          </a:prstGeom>
        </p:spPr>
        <p:txBody>
          <a:bodyPr/>
          <a:lstStyle>
            <a:lvl1pPr>
              <a:defRPr lang="cs-CZ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cs-CZ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cs-CZ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cs-CZ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cs-CZ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457200" lvl="0" indent="-457200">
              <a:buClr>
                <a:schemeClr val="bg1"/>
              </a:buClr>
              <a:buSzPct val="150000"/>
              <a:buFont typeface="Courier New" panose="02070309020205020404" pitchFamily="49" charset="0"/>
              <a:buChar char="o"/>
            </a:pPr>
            <a:r>
              <a:rPr lang="cs-CZ"/>
              <a:t>Upravte styly předlohy textu.</a:t>
            </a:r>
          </a:p>
          <a:p>
            <a:pPr marL="457200" lvl="1" indent="-457200">
              <a:buClr>
                <a:schemeClr val="bg1"/>
              </a:buClr>
              <a:buSzPct val="150000"/>
              <a:buFont typeface="Courier New" panose="02070309020205020404" pitchFamily="49" charset="0"/>
              <a:buChar char="o"/>
            </a:pPr>
            <a:r>
              <a:rPr lang="cs-CZ"/>
              <a:t>Druhá úroveň</a:t>
            </a:r>
          </a:p>
          <a:p>
            <a:pPr marL="457200" lvl="2" indent="-457200">
              <a:buClr>
                <a:schemeClr val="bg1"/>
              </a:buClr>
              <a:buSzPct val="150000"/>
              <a:buFont typeface="Courier New" panose="02070309020205020404" pitchFamily="49" charset="0"/>
              <a:buChar char="o"/>
            </a:pPr>
            <a:r>
              <a:rPr lang="cs-CZ"/>
              <a:t>Třetí úroveň</a:t>
            </a:r>
          </a:p>
          <a:p>
            <a:pPr marL="457200" lvl="3" indent="-457200">
              <a:buClr>
                <a:schemeClr val="bg1"/>
              </a:buClr>
              <a:buSzPct val="150000"/>
              <a:buFont typeface="Courier New" panose="02070309020205020404" pitchFamily="49" charset="0"/>
              <a:buChar char="o"/>
            </a:pPr>
            <a:r>
              <a:rPr lang="cs-CZ"/>
              <a:t>Čtvrtá úroveň</a:t>
            </a:r>
          </a:p>
          <a:p>
            <a:pPr marL="457200" lvl="4" indent="-457200">
              <a:buClr>
                <a:schemeClr val="bg1"/>
              </a:buClr>
              <a:buSzPct val="150000"/>
              <a:buFont typeface="Courier New" panose="02070309020205020404" pitchFamily="49" charset="0"/>
              <a:buChar char="o"/>
            </a:pPr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1A957B2-E6BC-4DAC-84A6-4C7931795C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05798" y="2207031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D06E46F-D0C8-43F3-B756-2B8311D90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69B85-6259-4651-B1B2-03D1D8007F5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7FB565BA-70F7-4C35-9AEC-990D93616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3658" y="6356350"/>
            <a:ext cx="66294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SMART CITIES CONFERENCE České Budějovice  /  4. </a:t>
            </a:r>
            <a:r>
              <a:rPr lang="en-US" dirty="0" err="1"/>
              <a:t>prosince</a:t>
            </a:r>
            <a:r>
              <a:rPr lang="en-US" dirty="0"/>
              <a:t>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3504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CFA008-285F-4561-8829-7FBA9E039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2301" y="1255212"/>
            <a:ext cx="3932237" cy="834998"/>
          </a:xfrm>
        </p:spPr>
        <p:txBody>
          <a:bodyPr anchor="b"/>
          <a:lstStyle>
            <a:lvl1pPr>
              <a:defRPr sz="3200">
                <a:solidFill>
                  <a:srgbClr val="D02213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65D0E4D-A745-43BF-90E4-7AB6154876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15701" y="1255211"/>
            <a:ext cx="6172200" cy="4655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2EA60DD-3325-4005-92CD-14CEC8207B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72301" y="2190394"/>
            <a:ext cx="3932237" cy="37203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5F7676A-C164-460D-BC0D-9F31AE6A0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69B85-6259-4651-B1B2-03D1D8007F5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374A0E5F-317C-474F-9C71-4F522976B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3658" y="6356350"/>
            <a:ext cx="66294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SMART CITIES CONFERENCE České Budějovice  /  4. </a:t>
            </a:r>
            <a:r>
              <a:rPr lang="en-US" dirty="0" err="1"/>
              <a:t>prosince</a:t>
            </a:r>
            <a:r>
              <a:rPr lang="en-US" dirty="0"/>
              <a:t>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4474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DDB0636-091E-49C8-8071-0C47B4A32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9521536" cy="1122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E56301-841D-4425-B4A5-332074AB1A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7AA20-0341-4409-8388-33C6889ADEDE}" type="datetime1">
              <a:rPr lang="cs-CZ" smtClean="0"/>
              <a:t>11.12.2019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FD1946D-6A38-4C62-835D-10FDED0FC0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SMART CITIES CONFERENCE České Budějovice  /  4. prosince 2019</a:t>
            </a: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ABD2BE6-3C39-422B-A25D-65A7417C64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69B85-6259-4651-B1B2-03D1D8007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11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D0221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62868F-4E12-4730-9D21-BB356CBF2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880" y="1493342"/>
            <a:ext cx="9144000" cy="133392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1"/>
                </a:solidFill>
              </a:rPr>
              <a:t>SMART CITY V ČESKÝCH BUDĚJOVICÍCH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5EAFCFD-81B2-4ECD-8FB3-AD1E89FE409D}"/>
              </a:ext>
            </a:extLst>
          </p:cNvPr>
          <p:cNvSpPr txBox="1"/>
          <p:nvPr/>
        </p:nvSpPr>
        <p:spPr>
          <a:xfrm>
            <a:off x="4277801" y="5907548"/>
            <a:ext cx="45335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>
                <a:solidFill>
                  <a:schemeClr val="bg1"/>
                </a:solidFill>
                <a:latin typeface="Alegreya Sans Medium" panose="00000600000000000000" pitchFamily="2" charset="-18"/>
              </a:rPr>
              <a:t>TELEMATICS</a:t>
            </a:r>
            <a:endParaRPr lang="cs-CZ" sz="4400" dirty="0">
              <a:solidFill>
                <a:schemeClr val="bg1"/>
              </a:solidFill>
              <a:latin typeface="Alegreya Sans Medium" panose="00000600000000000000" pitchFamily="2" charset="-18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43DAB21-E9CF-460D-84EC-D2E32E348514}"/>
              </a:ext>
            </a:extLst>
          </p:cNvPr>
          <p:cNvSpPr txBox="1"/>
          <p:nvPr/>
        </p:nvSpPr>
        <p:spPr>
          <a:xfrm>
            <a:off x="1822174" y="4981504"/>
            <a:ext cx="3935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chemeClr val="bg1"/>
                </a:solidFill>
                <a:latin typeface="Alegreya Sans Medium" panose="00000600000000000000" pitchFamily="2" charset="-18"/>
              </a:rPr>
              <a:t>RECYCLING</a:t>
            </a:r>
            <a:endParaRPr lang="cs-CZ" sz="4400" dirty="0">
              <a:solidFill>
                <a:schemeClr val="bg1"/>
              </a:solidFill>
              <a:latin typeface="Alegreya Sans Medium" panose="00000600000000000000" pitchFamily="2" charset="-18"/>
            </a:endParaRP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A2D9900C-4E86-4FE9-B9A5-88307A24FB5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5037813" y="3664976"/>
            <a:ext cx="4044564" cy="861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>
                <a:solidFill>
                  <a:schemeClr val="bg1"/>
                </a:solidFill>
                <a:latin typeface="Alegreya Sans Medium" panose="00000600000000000000" pitchFamily="2" charset="-18"/>
              </a:rPr>
              <a:t>TRANSPORT</a:t>
            </a:r>
            <a:endParaRPr lang="cs-CZ" sz="6000" dirty="0">
              <a:solidFill>
                <a:schemeClr val="bg1"/>
              </a:solidFill>
              <a:latin typeface="Alegreya Sans Medium" panose="00000600000000000000" pitchFamily="2" charset="-18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D68B857-9D50-425D-80DA-E75D014B359C}"/>
              </a:ext>
            </a:extLst>
          </p:cNvPr>
          <p:cNvSpPr txBox="1"/>
          <p:nvPr/>
        </p:nvSpPr>
        <p:spPr>
          <a:xfrm>
            <a:off x="8256104" y="4391777"/>
            <a:ext cx="3935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err="1">
                <a:solidFill>
                  <a:schemeClr val="bg1"/>
                </a:solidFill>
                <a:latin typeface="Alegreya Sans Medium" panose="00000600000000000000" pitchFamily="2" charset="-18"/>
              </a:rPr>
              <a:t>eMOBILITY</a:t>
            </a:r>
            <a:endParaRPr lang="cs-CZ" sz="4400" dirty="0">
              <a:solidFill>
                <a:schemeClr val="bg1"/>
              </a:solidFill>
              <a:latin typeface="Alegreya Sans Medium" panose="00000600000000000000" pitchFamily="2" charset="-18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CB350F26-0243-4724-A66E-03CC3269095F}"/>
              </a:ext>
            </a:extLst>
          </p:cNvPr>
          <p:cNvSpPr txBox="1"/>
          <p:nvPr/>
        </p:nvSpPr>
        <p:spPr>
          <a:xfrm>
            <a:off x="565868" y="4287649"/>
            <a:ext cx="6448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solidFill>
                  <a:schemeClr val="bg1"/>
                </a:solidFill>
                <a:latin typeface="Alegreya Sans Medium" panose="00000600000000000000" pitchFamily="2" charset="-18"/>
              </a:rPr>
              <a:t>WATER</a:t>
            </a:r>
            <a:r>
              <a:rPr lang="cs-CZ" sz="3200" dirty="0">
                <a:solidFill>
                  <a:schemeClr val="bg1"/>
                </a:solidFill>
                <a:latin typeface="Alegreya Sans Medium" panose="00000600000000000000" pitchFamily="2" charset="-18"/>
              </a:rPr>
              <a:t> </a:t>
            </a:r>
            <a:r>
              <a:rPr lang="cs-CZ" sz="3600" dirty="0">
                <a:solidFill>
                  <a:schemeClr val="bg1"/>
                </a:solidFill>
                <a:latin typeface="Alegreya Sans Medium" panose="00000600000000000000" pitchFamily="2" charset="-18"/>
              </a:rPr>
              <a:t>MANAGEMENT</a:t>
            </a:r>
            <a:endParaRPr lang="cs-CZ" sz="3200" dirty="0">
              <a:solidFill>
                <a:schemeClr val="bg1"/>
              </a:solidFill>
              <a:latin typeface="Alegreya Sans Medium" panose="00000600000000000000" pitchFamily="2" charset="-18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95644CE5-CFFB-446A-8701-B2BE066C0935}"/>
              </a:ext>
            </a:extLst>
          </p:cNvPr>
          <p:cNvSpPr txBox="1"/>
          <p:nvPr/>
        </p:nvSpPr>
        <p:spPr>
          <a:xfrm>
            <a:off x="5758070" y="5180903"/>
            <a:ext cx="66486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chemeClr val="bg1"/>
                </a:solidFill>
                <a:latin typeface="Alegreya Sans Medium" panose="00000600000000000000" pitchFamily="2" charset="-18"/>
              </a:rPr>
              <a:t>WASTE</a:t>
            </a:r>
            <a:r>
              <a:rPr lang="cs-CZ" sz="3200" dirty="0">
                <a:solidFill>
                  <a:schemeClr val="bg1"/>
                </a:solidFill>
                <a:latin typeface="Alegreya Sans Medium" panose="00000600000000000000" pitchFamily="2" charset="-18"/>
              </a:rPr>
              <a:t> </a:t>
            </a:r>
            <a:r>
              <a:rPr lang="cs-CZ" sz="4000" dirty="0">
                <a:solidFill>
                  <a:schemeClr val="bg1"/>
                </a:solidFill>
                <a:latin typeface="Alegreya Sans Medium" panose="00000600000000000000" pitchFamily="2" charset="-18"/>
              </a:rPr>
              <a:t>MANAGEMENT</a:t>
            </a:r>
            <a:endParaRPr lang="cs-CZ" sz="3200" dirty="0">
              <a:solidFill>
                <a:schemeClr val="bg1"/>
              </a:solidFill>
              <a:latin typeface="Alegreya Sans Medium" panose="00000600000000000000" pitchFamily="2" charset="-18"/>
            </a:endParaRPr>
          </a:p>
        </p:txBody>
      </p:sp>
      <p:graphicFrame>
        <p:nvGraphicFramePr>
          <p:cNvPr id="11" name="Objekt 10">
            <a:extLst>
              <a:ext uri="{FF2B5EF4-FFF2-40B4-BE49-F238E27FC236}">
                <a16:creationId xmlns:a16="http://schemas.microsoft.com/office/drawing/2014/main" id="{B415313B-86E3-4736-AE3D-F54F7DD306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096460"/>
              </p:ext>
            </p:extLst>
          </p:nvPr>
        </p:nvGraphicFramePr>
        <p:xfrm>
          <a:off x="186083" y="91452"/>
          <a:ext cx="1565446" cy="1037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CorelDRAW SE" r:id="rId3" imgW="1242946" imgH="824551" progId="CorelDRAWSE.Graphic.20">
                  <p:embed/>
                </p:oleObj>
              </mc:Choice>
              <mc:Fallback>
                <p:oleObj name="CorelDRAW SE" r:id="rId3" imgW="1242946" imgH="824551" progId="CorelDRAWSE.Graphic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6083" y="91452"/>
                        <a:ext cx="1565446" cy="10376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Skupina 12">
            <a:extLst>
              <a:ext uri="{FF2B5EF4-FFF2-40B4-BE49-F238E27FC236}">
                <a16:creationId xmlns:a16="http://schemas.microsoft.com/office/drawing/2014/main" id="{DE1DCFE4-F0E2-454B-973F-B6CE8588F9AF}"/>
              </a:ext>
            </a:extLst>
          </p:cNvPr>
          <p:cNvGrpSpPr/>
          <p:nvPr/>
        </p:nvGrpSpPr>
        <p:grpSpPr>
          <a:xfrm>
            <a:off x="1751529" y="196405"/>
            <a:ext cx="2940659" cy="1027910"/>
            <a:chOff x="1751529" y="148699"/>
            <a:chExt cx="2940659" cy="1027910"/>
          </a:xfrm>
        </p:grpSpPr>
        <p:sp>
          <p:nvSpPr>
            <p:cNvPr id="10" name="TextovéPole 9">
              <a:extLst>
                <a:ext uri="{FF2B5EF4-FFF2-40B4-BE49-F238E27FC236}">
                  <a16:creationId xmlns:a16="http://schemas.microsoft.com/office/drawing/2014/main" id="{2D12C763-B0C6-424A-9896-732A16919609}"/>
                </a:ext>
              </a:extLst>
            </p:cNvPr>
            <p:cNvSpPr txBox="1"/>
            <p:nvPr/>
          </p:nvSpPr>
          <p:spPr>
            <a:xfrm>
              <a:off x="1751529" y="148699"/>
              <a:ext cx="294065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legreya Sans Medium" panose="00000600000000000000" pitchFamily="2" charset="-18"/>
                </a:rPr>
                <a:t>SMART CITIES</a:t>
              </a:r>
            </a:p>
          </p:txBody>
        </p:sp>
        <p:sp>
          <p:nvSpPr>
            <p:cNvPr id="12" name="Obdélník 11">
              <a:extLst>
                <a:ext uri="{FF2B5EF4-FFF2-40B4-BE49-F238E27FC236}">
                  <a16:creationId xmlns:a16="http://schemas.microsoft.com/office/drawing/2014/main" id="{7BF30D32-F18A-4951-A3FC-19F1030E11BD}"/>
                </a:ext>
              </a:extLst>
            </p:cNvPr>
            <p:cNvSpPr/>
            <p:nvPr/>
          </p:nvSpPr>
          <p:spPr>
            <a:xfrm>
              <a:off x="1751529" y="530278"/>
              <a:ext cx="294065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cs-CZ" sz="3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legreya Sans Light" panose="00000400000000000000" pitchFamily="2" charset="-18"/>
                </a:rPr>
                <a:t>CONFERENCE</a:t>
              </a:r>
              <a:endParaRPr lang="cs-CZ" dirty="0">
                <a:solidFill>
                  <a:schemeClr val="tx1">
                    <a:lumMod val="50000"/>
                    <a:lumOff val="50000"/>
                  </a:schemeClr>
                </a:solidFill>
                <a:latin typeface="Alegreya Sans Light" panose="00000400000000000000" pitchFamily="2" charset="-1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506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500" tmFilter="0, 0; .2, .5; .8, .5; 1, 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75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7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50"/>
                            </p:stCondLst>
                            <p:childTnLst>
                              <p:par>
                                <p:cTn id="13" presetID="26" presetClass="emph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6" presetClass="emph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750"/>
                            </p:stCondLst>
                            <p:childTnLst>
                              <p:par>
                                <p:cTn id="21" presetID="26" presetClass="emph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6" presetClass="emph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build="p"/>
      <p:bldP spid="7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Výseč 10"/>
          <p:cNvSpPr/>
          <p:nvPr/>
        </p:nvSpPr>
        <p:spPr>
          <a:xfrm>
            <a:off x="760934" y="221075"/>
            <a:ext cx="1201533" cy="1137845"/>
          </a:xfrm>
          <a:prstGeom prst="pieWedge">
            <a:avLst/>
          </a:prstGeom>
          <a:solidFill>
            <a:srgbClr val="00206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Výseč 19"/>
          <p:cNvSpPr/>
          <p:nvPr/>
        </p:nvSpPr>
        <p:spPr>
          <a:xfrm rot="5400000">
            <a:off x="1992596" y="222686"/>
            <a:ext cx="1137845" cy="1159936"/>
          </a:xfrm>
          <a:prstGeom prst="pieWedge">
            <a:avLst/>
          </a:prstGeom>
          <a:solidFill>
            <a:srgbClr val="92D05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Výseč 17"/>
          <p:cNvSpPr/>
          <p:nvPr/>
        </p:nvSpPr>
        <p:spPr>
          <a:xfrm rot="10800000">
            <a:off x="1993859" y="1381177"/>
            <a:ext cx="1160966" cy="1059728"/>
          </a:xfrm>
          <a:prstGeom prst="pieWedge">
            <a:avLst/>
          </a:prstGeom>
          <a:solidFill>
            <a:srgbClr val="FFC00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Výseč 15"/>
          <p:cNvSpPr/>
          <p:nvPr/>
        </p:nvSpPr>
        <p:spPr>
          <a:xfrm rot="16200000">
            <a:off x="282580" y="1343915"/>
            <a:ext cx="1638814" cy="1726176"/>
          </a:xfrm>
          <a:prstGeom prst="pieWedge">
            <a:avLst/>
          </a:prstGeom>
          <a:solidFill>
            <a:srgbClr val="FF0066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TextovéPole 23"/>
          <p:cNvSpPr txBox="1"/>
          <p:nvPr/>
        </p:nvSpPr>
        <p:spPr>
          <a:xfrm>
            <a:off x="6145628" y="1799316"/>
            <a:ext cx="2146849" cy="783193"/>
          </a:xfrm>
          <a:prstGeom prst="roundRect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rgbClr val="FFFFFF"/>
                </a:solidFill>
              </a:rPr>
              <a:t>SO 1 Edukace a osvětová činnost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2998090" y="4729167"/>
            <a:ext cx="2400300" cy="783193"/>
          </a:xfrm>
          <a:prstGeom prst="roundRect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rgbClr val="FFFFFF"/>
                </a:solidFill>
              </a:rPr>
              <a:t>SO2 Elektronizace prostředí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8292477" y="4729167"/>
            <a:ext cx="2400300" cy="783193"/>
          </a:xfrm>
          <a:prstGeom prst="roundRect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rgbClr val="FFFFFF"/>
                </a:solidFill>
              </a:rPr>
              <a:t>SO3 Informovanost, zapojení občanů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6670976" y="3701179"/>
            <a:ext cx="1951475" cy="908864"/>
          </a:xfrm>
          <a:prstGeom prst="wedgeEllipseCallout">
            <a:avLst>
              <a:gd name="adj1" fmla="val 48313"/>
              <a:gd name="adj2" fmla="val 47480"/>
            </a:avLst>
          </a:prstGeom>
          <a:solidFill>
            <a:schemeClr val="bg1">
              <a:lumMod val="95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002060"/>
                </a:solidFill>
              </a:rPr>
              <a:t>Sociální </a:t>
            </a:r>
            <a:r>
              <a:rPr lang="cs-CZ" b="1" dirty="0" err="1">
                <a:solidFill>
                  <a:srgbClr val="002060"/>
                </a:solidFill>
              </a:rPr>
              <a:t>crowfunding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22" name="Výseč 4"/>
          <p:cNvSpPr/>
          <p:nvPr/>
        </p:nvSpPr>
        <p:spPr>
          <a:xfrm>
            <a:off x="522515" y="1458701"/>
            <a:ext cx="1323300" cy="120153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2456" tIns="92456" rIns="92456" bIns="92456" numCol="1" spcCol="1270" anchor="ctr" anchorCtr="0">
            <a:no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700" b="1" dirty="0">
                <a:solidFill>
                  <a:srgbClr val="FFFFFF"/>
                </a:solidFill>
              </a:rPr>
              <a:t>Strategické služby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6485624" y="5666855"/>
            <a:ext cx="2322178" cy="908864"/>
          </a:xfrm>
          <a:prstGeom prst="wedgeEllipseCallout">
            <a:avLst>
              <a:gd name="adj1" fmla="val 49022"/>
              <a:gd name="adj2" fmla="val -43340"/>
            </a:avLst>
          </a:prstGeom>
          <a:solidFill>
            <a:schemeClr val="bg1">
              <a:lumMod val="95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002060"/>
                </a:solidFill>
              </a:rPr>
              <a:t>Mezigenerační spolupráce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9981673" y="5755704"/>
            <a:ext cx="2110748" cy="519351"/>
          </a:xfrm>
          <a:prstGeom prst="wedgeEllipseCallout">
            <a:avLst>
              <a:gd name="adj1" fmla="val -39176"/>
              <a:gd name="adj2" fmla="val -61222"/>
            </a:avLst>
          </a:prstGeom>
          <a:solidFill>
            <a:schemeClr val="bg1">
              <a:lumMod val="95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002060"/>
                </a:solidFill>
              </a:rPr>
              <a:t>Re-</a:t>
            </a:r>
            <a:r>
              <a:rPr lang="cs-CZ" b="1" dirty="0" err="1">
                <a:solidFill>
                  <a:srgbClr val="002060"/>
                </a:solidFill>
              </a:rPr>
              <a:t>housing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7879324" y="727745"/>
            <a:ext cx="4046763" cy="908864"/>
          </a:xfrm>
          <a:prstGeom prst="wedgeEllipseCallout">
            <a:avLst>
              <a:gd name="adj1" fmla="val -43225"/>
              <a:gd name="adj2" fmla="val 57968"/>
            </a:avLst>
          </a:prstGeom>
          <a:solidFill>
            <a:schemeClr val="bg1">
              <a:lumMod val="95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002060"/>
                </a:solidFill>
              </a:rPr>
              <a:t>Zapojení vybraných skupin obyvatel do rozvoje města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8141987" y="2698572"/>
            <a:ext cx="2137637" cy="519351"/>
          </a:xfrm>
          <a:prstGeom prst="wedgeEllipseCallout">
            <a:avLst>
              <a:gd name="adj1" fmla="val -54901"/>
              <a:gd name="adj2" fmla="val -50799"/>
            </a:avLst>
          </a:prstGeom>
          <a:solidFill>
            <a:schemeClr val="bg1">
              <a:lumMod val="95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002060"/>
                </a:solidFill>
              </a:rPr>
              <a:t>Vědecký park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3621436" y="2660232"/>
            <a:ext cx="2864189" cy="926807"/>
          </a:xfrm>
          <a:prstGeom prst="wedgeEllipseCallout">
            <a:avLst>
              <a:gd name="adj1" fmla="val 46458"/>
              <a:gd name="adj2" fmla="val -45026"/>
            </a:avLst>
          </a:prstGeom>
          <a:solidFill>
            <a:schemeClr val="bg1">
              <a:lumMod val="95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002060"/>
                </a:solidFill>
              </a:rPr>
              <a:t>Definice prioritních osvětových témat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4198240" y="727745"/>
            <a:ext cx="1936756" cy="908864"/>
          </a:xfrm>
          <a:prstGeom prst="wedgeEllipseCallout">
            <a:avLst>
              <a:gd name="adj1" fmla="val 48440"/>
              <a:gd name="adj2" fmla="val 59832"/>
            </a:avLst>
          </a:prstGeom>
          <a:solidFill>
            <a:schemeClr val="bg1">
              <a:lumMod val="95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002060"/>
                </a:solidFill>
              </a:rPr>
              <a:t>Spolupráce město-UNI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525499" y="3672484"/>
            <a:ext cx="3267642" cy="908864"/>
          </a:xfrm>
          <a:prstGeom prst="wedgeEllipseCallout">
            <a:avLst>
              <a:gd name="adj1" fmla="val 39070"/>
              <a:gd name="adj2" fmla="val 55249"/>
            </a:avLst>
          </a:prstGeom>
          <a:solidFill>
            <a:schemeClr val="bg1">
              <a:lumMod val="95000"/>
            </a:schemeClr>
          </a:solidFill>
          <a:ln>
            <a:solidFill>
              <a:srgbClr val="FF0066"/>
            </a:solidFill>
          </a:ln>
        </p:spPr>
        <p:txBody>
          <a:bodyPr wrap="square" rtlCol="0" anchor="ctr">
            <a:spAutoFit/>
          </a:bodyPr>
          <a:lstStyle/>
          <a:p>
            <a:pPr algn="ctr">
              <a:spcBef>
                <a:spcPts val="3600"/>
              </a:spcBef>
              <a:spcAft>
                <a:spcPts val="1200"/>
              </a:spcAft>
            </a:pPr>
            <a:r>
              <a:rPr lang="cs-CZ" b="1" dirty="0">
                <a:solidFill>
                  <a:srgbClr val="002060"/>
                </a:solidFill>
              </a:rPr>
              <a:t>Specifické internetové platformy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948442" y="5599907"/>
            <a:ext cx="2421757" cy="908864"/>
          </a:xfrm>
          <a:prstGeom prst="wedgeEllipseCallout">
            <a:avLst>
              <a:gd name="adj1" fmla="val 50601"/>
              <a:gd name="adj2" fmla="val -50799"/>
            </a:avLst>
          </a:prstGeom>
          <a:solidFill>
            <a:schemeClr val="bg1">
              <a:lumMod val="95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002060"/>
                </a:solidFill>
              </a:rPr>
              <a:t>IT prvky do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406608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34" grpId="0" animBg="1"/>
      <p:bldP spid="36" grpId="0" animBg="1"/>
      <p:bldP spid="23" grpId="0" animBg="1"/>
      <p:bldP spid="35" grpId="0" animBg="1"/>
      <p:bldP spid="19" grpId="0" animBg="1"/>
      <p:bldP spid="21" grpId="0" animBg="1"/>
      <p:bldP spid="29" grpId="0" animBg="1"/>
      <p:bldP spid="30" grpId="0" animBg="1"/>
      <p:bldP spid="32" grpId="0" animBg="1"/>
      <p:bldP spid="3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Výseč 10"/>
          <p:cNvSpPr/>
          <p:nvPr/>
        </p:nvSpPr>
        <p:spPr>
          <a:xfrm>
            <a:off x="201185" y="316479"/>
            <a:ext cx="1201533" cy="1137845"/>
          </a:xfrm>
          <a:prstGeom prst="pieWedge">
            <a:avLst/>
          </a:prstGeom>
          <a:solidFill>
            <a:srgbClr val="00206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Výseč 19"/>
          <p:cNvSpPr/>
          <p:nvPr/>
        </p:nvSpPr>
        <p:spPr>
          <a:xfrm rot="5400000">
            <a:off x="1427557" y="324175"/>
            <a:ext cx="1137845" cy="1159936"/>
          </a:xfrm>
          <a:prstGeom prst="pieWedge">
            <a:avLst/>
          </a:prstGeom>
          <a:solidFill>
            <a:srgbClr val="92D05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Výseč 17"/>
          <p:cNvSpPr/>
          <p:nvPr/>
        </p:nvSpPr>
        <p:spPr>
          <a:xfrm rot="10800000">
            <a:off x="1421219" y="1485803"/>
            <a:ext cx="1564886" cy="1469113"/>
          </a:xfrm>
          <a:prstGeom prst="pieWedge">
            <a:avLst/>
          </a:prstGeom>
          <a:solidFill>
            <a:srgbClr val="FFC00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Výseč 15"/>
          <p:cNvSpPr/>
          <p:nvPr/>
        </p:nvSpPr>
        <p:spPr>
          <a:xfrm rot="16200000">
            <a:off x="272086" y="1414902"/>
            <a:ext cx="1059729" cy="1201531"/>
          </a:xfrm>
          <a:prstGeom prst="pieWedge">
            <a:avLst/>
          </a:prstGeom>
          <a:solidFill>
            <a:srgbClr val="FF0066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TextovéPole 23"/>
          <p:cNvSpPr txBox="1"/>
          <p:nvPr/>
        </p:nvSpPr>
        <p:spPr>
          <a:xfrm>
            <a:off x="5188223" y="2861763"/>
            <a:ext cx="2146849" cy="783193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rgbClr val="FFFFFF"/>
                </a:solidFill>
              </a:rPr>
              <a:t>SO 1 Infrastruktura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5188225" y="4674576"/>
            <a:ext cx="2242305" cy="783193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rgbClr val="FFFFFF"/>
                </a:solidFill>
              </a:rPr>
              <a:t>SO2 </a:t>
            </a:r>
          </a:p>
          <a:p>
            <a:pPr algn="ctr"/>
            <a:r>
              <a:rPr lang="cs-CZ" sz="2000" b="1" dirty="0">
                <a:solidFill>
                  <a:srgbClr val="FFFFFF"/>
                </a:solidFill>
              </a:rPr>
              <a:t>Open data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3212827" y="1952899"/>
            <a:ext cx="1902695" cy="908864"/>
          </a:xfrm>
          <a:prstGeom prst="wedgeEllipseCallout">
            <a:avLst>
              <a:gd name="adj1" fmla="val 48007"/>
              <a:gd name="adj2" fmla="val 62500"/>
            </a:avLst>
          </a:prstGeom>
          <a:solidFill>
            <a:schemeClr val="bg1">
              <a:lumMod val="95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002060"/>
                </a:solidFill>
              </a:rPr>
              <a:t>Koordinace, spolupráce</a:t>
            </a:r>
          </a:p>
        </p:txBody>
      </p:sp>
      <p:sp>
        <p:nvSpPr>
          <p:cNvPr id="22" name="Výseč 4"/>
          <p:cNvSpPr/>
          <p:nvPr/>
        </p:nvSpPr>
        <p:spPr>
          <a:xfrm>
            <a:off x="1506583" y="1419497"/>
            <a:ext cx="1217269" cy="123060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2456" tIns="92456" rIns="92456" bIns="92456" numCol="1" spcCol="1270" anchor="ctr" anchorCtr="0">
            <a:no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700" b="1" dirty="0">
                <a:solidFill>
                  <a:srgbClr val="FFFFFF"/>
                </a:solidFill>
              </a:rPr>
              <a:t>ICT / datové prostředí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140395" y="1587753"/>
            <a:ext cx="2242503" cy="908864"/>
          </a:xfrm>
          <a:prstGeom prst="wedgeEllipseCallout">
            <a:avLst>
              <a:gd name="adj1" fmla="val -1363"/>
              <a:gd name="adj2" fmla="val 69751"/>
            </a:avLst>
          </a:prstGeom>
          <a:solidFill>
            <a:schemeClr val="bg1">
              <a:lumMod val="95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002060"/>
                </a:solidFill>
              </a:rPr>
              <a:t>Infrastruktura/konektivita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3786152" y="5658589"/>
            <a:ext cx="1692000" cy="519351"/>
          </a:xfrm>
          <a:prstGeom prst="wedgeEllipseCallout">
            <a:avLst>
              <a:gd name="adj1" fmla="val 44408"/>
              <a:gd name="adj2" fmla="val -78670"/>
            </a:avLst>
          </a:prstGeom>
          <a:solidFill>
            <a:schemeClr val="bg1">
              <a:lumMod val="95000"/>
            </a:schemeClr>
          </a:solidFill>
          <a:ln>
            <a:solidFill>
              <a:srgbClr val="FFC000"/>
            </a:solidFill>
          </a:ln>
        </p:spPr>
        <p:txBody>
          <a:bodyPr wrap="square" rtlCol="0" anchor="ctr">
            <a:spAutoFit/>
          </a:bodyPr>
          <a:lstStyle/>
          <a:p>
            <a:pPr algn="ctr">
              <a:spcBef>
                <a:spcPts val="3600"/>
              </a:spcBef>
              <a:spcAft>
                <a:spcPts val="1200"/>
              </a:spcAft>
            </a:pPr>
            <a:r>
              <a:rPr lang="cs-CZ" b="1" dirty="0">
                <a:solidFill>
                  <a:srgbClr val="002060"/>
                </a:solidFill>
              </a:rPr>
              <a:t>Aplikace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7151856" y="5658589"/>
            <a:ext cx="1739346" cy="519351"/>
          </a:xfrm>
          <a:prstGeom prst="wedgeEllipseCallout">
            <a:avLst>
              <a:gd name="adj1" fmla="val -43432"/>
              <a:gd name="adj2" fmla="val -76631"/>
            </a:avLst>
          </a:prstGeom>
          <a:solidFill>
            <a:schemeClr val="bg1">
              <a:lumMod val="95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002060"/>
                </a:solidFill>
              </a:rPr>
              <a:t>Data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7244941" y="2307574"/>
            <a:ext cx="1971868" cy="519351"/>
          </a:xfrm>
          <a:prstGeom prst="wedgeEllipseCallout">
            <a:avLst>
              <a:gd name="adj1" fmla="val -33784"/>
              <a:gd name="adj2" fmla="val 103741"/>
            </a:avLst>
          </a:prstGeom>
          <a:solidFill>
            <a:schemeClr val="bg1">
              <a:lumMod val="95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002060"/>
                </a:solidFill>
              </a:rPr>
              <a:t>Centralizace</a:t>
            </a:r>
          </a:p>
        </p:txBody>
      </p:sp>
    </p:spTree>
    <p:extLst>
      <p:ext uri="{BB962C8B-B14F-4D97-AF65-F5344CB8AC3E}">
        <p14:creationId xmlns:p14="http://schemas.microsoft.com/office/powerpoint/2010/main" val="427980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14" grpId="0" animBg="1"/>
      <p:bldP spid="15" grpId="0" animBg="1"/>
      <p:bldP spid="17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Hlavní potenciál města z pohledu Smart City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3658" y="1430766"/>
            <a:ext cx="10140142" cy="5065828"/>
          </a:xfrm>
        </p:spPr>
        <p:txBody>
          <a:bodyPr/>
          <a:lstStyle/>
          <a:p>
            <a:r>
              <a:rPr lang="cs-CZ" sz="2300" b="1" dirty="0"/>
              <a:t>České Budějovice mají velký potenciál stát s lídrem ve Smart City v rámci Jihočeského kraje. Hlavní předpoklady:</a:t>
            </a:r>
          </a:p>
          <a:p>
            <a:pPr marL="514350" lvl="1" indent="-285750">
              <a:buFont typeface="Arial" panose="020B0604020202020204" pitchFamily="34" charset="0"/>
              <a:buChar char="•"/>
            </a:pPr>
            <a:r>
              <a:rPr lang="cs-CZ" sz="2100" dirty="0"/>
              <a:t>Přirozené centrum celého regionu „stahující“ vzdělanost, zaměstnanost, podnikatelské prostředí.</a:t>
            </a:r>
          </a:p>
          <a:p>
            <a:pPr marL="514350" lvl="1" indent="-285750">
              <a:buFont typeface="Arial" panose="020B0604020202020204" pitchFamily="34" charset="0"/>
              <a:buChar char="•"/>
            </a:pPr>
            <a:r>
              <a:rPr lang="cs-CZ" sz="2100" dirty="0"/>
              <a:t>Největší město co do počtu obyvatel v rámci Jihočeského kraje a sídlo kraje a krajských institucí. </a:t>
            </a:r>
          </a:p>
          <a:p>
            <a:pPr marL="514350" lvl="1" indent="-285750">
              <a:buFont typeface="Arial" panose="020B0604020202020204" pitchFamily="34" charset="0"/>
              <a:buChar char="•"/>
            </a:pPr>
            <a:r>
              <a:rPr lang="cs-CZ" sz="2100" dirty="0"/>
              <a:t>Zázemí města a městských organizací v podobě finančního kapitálu i lidských zdrojů. Rovněž velké množství organizací zřízených nebo založených městem (případně s podílem města) jako jsou dopravní podnik, teplárna, společnost na svoz odpadu, správu majetku apod. = pokrytí klíčové infrastruktury.</a:t>
            </a:r>
          </a:p>
          <a:p>
            <a:pPr marL="514350" lvl="1" indent="-285750">
              <a:buFont typeface="Arial" panose="020B0604020202020204" pitchFamily="34" charset="0"/>
              <a:buChar char="•"/>
            </a:pPr>
            <a:r>
              <a:rPr lang="cs-CZ" sz="2100" dirty="0"/>
              <a:t>Komplexní pokrytí veřejných služeb ve městě (sociální oblast, zdravotnictví, školství všech úrovní včetně univerzity, apod., které nespadají pouze pod město, ale pod kraj a stát).</a:t>
            </a:r>
          </a:p>
          <a:p>
            <a:pPr marL="514350" lvl="1" indent="-285750">
              <a:buFont typeface="Arial" panose="020B0604020202020204" pitchFamily="34" charset="0"/>
              <a:buChar char="•"/>
            </a:pPr>
            <a:r>
              <a:rPr lang="cs-CZ" sz="2100" dirty="0"/>
              <a:t>Množství dat a informací, které město sbírá a může sbírat.</a:t>
            </a:r>
          </a:p>
          <a:p>
            <a:pPr marL="514350" lvl="1" indent="-285750">
              <a:buFont typeface="Arial" panose="020B0604020202020204" pitchFamily="34" charset="0"/>
              <a:buChar char="•"/>
            </a:pPr>
            <a:r>
              <a:rPr lang="cs-CZ" sz="2100" dirty="0"/>
              <a:t>Zpracované sektorové koncepce v řadě klíčových oblastí a aktuální SPRM.</a:t>
            </a:r>
          </a:p>
          <a:p>
            <a:pPr marL="514350" lvl="1" indent="-285750">
              <a:buFont typeface="Arial" panose="020B0604020202020204" pitchFamily="34" charset="0"/>
              <a:buChar char="•"/>
            </a:pPr>
            <a:endParaRPr lang="cs-CZ" sz="19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69B85-6259-4651-B1B2-03D1D8007F5A}" type="slidenum">
              <a:rPr lang="cs-CZ" smtClean="0"/>
              <a:t>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SMART CITIES CONFERENCE České Budějovice  /  4. prosince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804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Hlavní výzvy pro město z pohledu Smart City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Nastavit ucelenou koncepci Smart City a určit odpovědný subjekt za řešení tématu.</a:t>
            </a:r>
          </a:p>
          <a:p>
            <a:r>
              <a:rPr lang="cs-CZ" dirty="0"/>
              <a:t>Překonat roztříštěnost přístupů spočívající v naplňování Smart City pouze v dílčích oblastech, tj. sektorový přístup. </a:t>
            </a:r>
          </a:p>
          <a:p>
            <a:pPr lvl="1"/>
            <a:r>
              <a:rPr lang="cs-CZ" dirty="0"/>
              <a:t>Takovýto přístup je pro město velikosti Českých Budějovic dlouhodobě potenciálně rizikový, neboť funkční Smart City vychází z holistického přístupu, který je založen na principech:</a:t>
            </a:r>
          </a:p>
          <a:p>
            <a:pPr lvl="2"/>
            <a:r>
              <a:rPr lang="cs-CZ" dirty="0"/>
              <a:t>Nahlížet na téma tzv. „seshora“, nikoli po dílčích oblastech.</a:t>
            </a:r>
          </a:p>
          <a:p>
            <a:pPr lvl="2"/>
            <a:r>
              <a:rPr lang="cs-CZ" dirty="0"/>
              <a:t>Propojovat jednotlivé oblasti a hledat mezi nimi synergie / multiplikace.</a:t>
            </a:r>
          </a:p>
          <a:p>
            <a:pPr lvl="2"/>
            <a:r>
              <a:rPr lang="cs-CZ" dirty="0"/>
              <a:t>Jednotlivé oblasti nefungují a nejsou řízeny, rozvíjeny separovaně.</a:t>
            </a:r>
          </a:p>
          <a:p>
            <a:pPr lvl="2"/>
            <a:r>
              <a:rPr lang="cs-CZ" dirty="0"/>
              <a:t>Řešení mají přesah za hranice města do regionu / kraje.</a:t>
            </a:r>
          </a:p>
          <a:p>
            <a:r>
              <a:rPr lang="cs-CZ" dirty="0"/>
              <a:t>Implementovat, vyhodnocovat a aktualizovat stanovené cíle.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69B85-6259-4651-B1B2-03D1D8007F5A}" type="slidenum">
              <a:rPr lang="cs-CZ" smtClean="0"/>
              <a:t>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SMART CITIES CONFERENCE České Budějovice  /  4. prosince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301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21C0BA-DE53-4D12-AFDB-7E03E15FC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806763-B39D-419B-9B7D-A5041D988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950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9500">
                <a:solidFill>
                  <a:srgbClr val="C00000"/>
                </a:solidFill>
              </a:rPr>
              <a:t>Děkuji </a:t>
            </a:r>
            <a:r>
              <a:rPr lang="cs-CZ" sz="9500" dirty="0">
                <a:solidFill>
                  <a:srgbClr val="C00000"/>
                </a:solidFill>
              </a:rPr>
              <a:t>za pozornost!</a:t>
            </a:r>
          </a:p>
          <a:p>
            <a:pPr marL="0" indent="0" algn="r">
              <a:buNone/>
            </a:pPr>
            <a:endParaRPr lang="cs-CZ" sz="54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3066BEA-6BD1-4548-95C0-2E25C947B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69B85-6259-4651-B1B2-03D1D8007F5A}" type="slidenum">
              <a:rPr lang="cs-CZ" smtClean="0"/>
              <a:t>14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A8FA4F-DFF3-4C2C-B60A-956C97FC0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SMART CITIES CONFERENCE České Budějovice  /  4. prosince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9090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C91558-5F7D-4DEB-8D27-FFC855859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První kroky ke Smart City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C9416F-75CF-4488-89CA-5B292FBED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u="sng" dirty="0"/>
              <a:t>Strategický plán města České Budějovice na období let 2017 – 2027 </a:t>
            </a:r>
          </a:p>
          <a:p>
            <a:r>
              <a:rPr lang="cs-CZ" dirty="0"/>
              <a:t>Finální verze dokumentu byla schválena zastupitelstvem města             18. 6. 2017 </a:t>
            </a:r>
          </a:p>
          <a:p>
            <a:r>
              <a:rPr lang="cs-CZ" dirty="0"/>
              <a:t>Prioritní oblast C – Atraktivita města</a:t>
            </a:r>
          </a:p>
          <a:p>
            <a:r>
              <a:rPr lang="cs-CZ" dirty="0"/>
              <a:t>Opatření C.6.4 Zavádění principů „Chytrého města“ (Smart City) do řízení a rozvoje města</a:t>
            </a:r>
          </a:p>
          <a:p>
            <a:pPr marL="0" indent="0">
              <a:buNone/>
            </a:pPr>
            <a:r>
              <a:rPr lang="cs-CZ" dirty="0"/>
              <a:t>      - Město připraví plán a bude realizovat konkrétní opatření zavádění principy chytrého města do jednotlivých aktivit a procesů, a to jak v rovině řízení a rozvoje města, tak v rovině technologických řešení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BB97598-362F-41D9-B9E4-A9B0A08BF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69B85-6259-4651-B1B2-03D1D8007F5A}" type="slidenum">
              <a:rPr lang="cs-CZ" smtClean="0"/>
              <a:t>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8C2ED9-A18E-4C86-8C2D-C65D74601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SMART CITIES CONFERENCE </a:t>
            </a:r>
            <a:r>
              <a:rPr lang="en-US" dirty="0" err="1"/>
              <a:t>České</a:t>
            </a:r>
            <a:r>
              <a:rPr lang="en-US" dirty="0"/>
              <a:t> </a:t>
            </a:r>
            <a:r>
              <a:rPr lang="en-US" dirty="0" err="1"/>
              <a:t>Budějovice</a:t>
            </a:r>
            <a:r>
              <a:rPr lang="en-US" dirty="0"/>
              <a:t>  /  4. </a:t>
            </a:r>
            <a:r>
              <a:rPr lang="en-US" dirty="0" err="1"/>
              <a:t>prosince</a:t>
            </a:r>
            <a:r>
              <a:rPr lang="en-US" dirty="0"/>
              <a:t>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7032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C91558-5F7D-4DEB-8D27-FFC855859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První kroky ke Smart City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C9416F-75CF-4488-89CA-5B292FBED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/>
              <a:t>Analýza potenciálu Smart </a:t>
            </a:r>
            <a:r>
              <a:rPr lang="cs-CZ" u="sng" dirty="0" err="1"/>
              <a:t>Cities</a:t>
            </a:r>
            <a:r>
              <a:rPr lang="cs-CZ" u="sng" dirty="0"/>
              <a:t> města České Budějovice</a:t>
            </a:r>
          </a:p>
          <a:p>
            <a:r>
              <a:rPr lang="cs-CZ" dirty="0"/>
              <a:t>Zpracovávána od listopadu 2018 do konce února 2019</a:t>
            </a:r>
          </a:p>
          <a:p>
            <a:r>
              <a:rPr lang="cs-CZ" dirty="0"/>
              <a:t>Zpracovatel M.C. Triton, spol. s.r.o.</a:t>
            </a:r>
          </a:p>
          <a:p>
            <a:r>
              <a:rPr lang="cs-CZ" dirty="0"/>
              <a:t>Při zpracování Analýzy byly zpracovatelem osloveny a vyzvány ke spolupráci všechny odbory MM a zřizované organizace. Zástupci zpracovatele vedli jednání se zástupci odborů a řediteli zřizovaných organizací, pracovali se všemi vhodnými dokumenty, které sloužily jako podklad k vypracování dokumentu</a:t>
            </a:r>
          </a:p>
          <a:p>
            <a:r>
              <a:rPr lang="cs-CZ" dirty="0"/>
              <a:t>Vypracování finální verze dokumentu podpořilo konání workshopů, na kterých byly shrnuty nejdůležitější cíle z pohledu vedení města v oblasti Smart City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BB97598-362F-41D9-B9E4-A9B0A08BF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69B85-6259-4651-B1B2-03D1D8007F5A}" type="slidenum">
              <a:rPr lang="cs-CZ" smtClean="0"/>
              <a:t>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8C2ED9-A18E-4C86-8C2D-C65D74601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SMART CITIES CONFERENCE České Budějovice  /  4. prosince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2873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-7916"/>
            <a:ext cx="9521536" cy="1122218"/>
          </a:xfrm>
        </p:spPr>
        <p:txBody>
          <a:bodyPr>
            <a:normAutofit/>
          </a:bodyPr>
          <a:lstStyle/>
          <a:p>
            <a:r>
              <a:rPr lang="cs-CZ" dirty="0"/>
              <a:t>Přístup k hledání potenciálu Smart City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69B85-6259-4651-B1B2-03D1D8007F5A}" type="slidenum">
              <a:rPr lang="cs-CZ" smtClean="0"/>
              <a:t>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SMART CITIES CONFERENCE České Budějovice  /  4. prosince 2019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02717" y="2522607"/>
            <a:ext cx="3617844" cy="442674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b="1" dirty="0"/>
              <a:t>Vláda / správa, ekonomika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002717" y="3083630"/>
            <a:ext cx="3617844" cy="442674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b="1" dirty="0"/>
              <a:t>Lidé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002717" y="3644653"/>
            <a:ext cx="3617844" cy="442674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b="1" dirty="0"/>
              <a:t>Život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002717" y="4219833"/>
            <a:ext cx="3617844" cy="44267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b="1" dirty="0"/>
              <a:t>Mobilita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002717" y="4795013"/>
            <a:ext cx="3617844" cy="44267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b="1" dirty="0"/>
              <a:t>Životní prostředí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002717" y="5341152"/>
            <a:ext cx="3617844" cy="44267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b="1" dirty="0"/>
              <a:t>ICT/datové prostředí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002715" y="1806987"/>
            <a:ext cx="3617845" cy="442674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rgbClr val="002060"/>
                </a:solidFill>
              </a:rPr>
              <a:t>OBLASTI SMART CITY ČB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991619" y="2503747"/>
            <a:ext cx="3157331" cy="44267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b="1" dirty="0"/>
              <a:t>SILNÉ STRÁNKY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991619" y="3083630"/>
            <a:ext cx="3157333" cy="442674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b="1" dirty="0"/>
              <a:t>SLABÉ STRÁNKY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991619" y="1797224"/>
            <a:ext cx="3157333" cy="442674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rgbClr val="002060"/>
                </a:solidFill>
              </a:rPr>
              <a:t>AKTUÁLNÍ STAV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8520006" y="1797224"/>
            <a:ext cx="3385931" cy="442674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rgbClr val="002060"/>
                </a:solidFill>
              </a:rPr>
              <a:t>POTENCIÁL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991619" y="3643182"/>
            <a:ext cx="3157333" cy="44267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b="1" dirty="0"/>
              <a:t>PŘÍLEŽITOSTI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4991618" y="4228317"/>
            <a:ext cx="3157333" cy="44267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b="1" dirty="0"/>
              <a:t>HROZBY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4991619" y="4795013"/>
            <a:ext cx="3157333" cy="442674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rgbClr val="002060"/>
                </a:solidFill>
              </a:rPr>
              <a:t>SOULAD SE SPRM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4991617" y="5341152"/>
            <a:ext cx="3157333" cy="442674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rgbClr val="002060"/>
                </a:solidFill>
              </a:rPr>
              <a:t>OSTATNÍ PLÁNY</a:t>
            </a:r>
          </a:p>
        </p:txBody>
      </p:sp>
      <p:pic>
        <p:nvPicPr>
          <p:cNvPr id="21" name="Obrázek 20"/>
          <p:cNvPicPr>
            <a:picLocks noChangeAspect="1"/>
          </p:cNvPicPr>
          <p:nvPr/>
        </p:nvPicPr>
        <p:blipFill rotWithShape="1">
          <a:blip r:embed="rId2"/>
          <a:srcRect l="10924" t="19131" r="51413" b="14491"/>
          <a:stretch/>
        </p:blipFill>
        <p:spPr>
          <a:xfrm>
            <a:off x="8520006" y="2386445"/>
            <a:ext cx="3425007" cy="3825985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14978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Filosofie nastavení Smart City ve městě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69B85-6259-4651-B1B2-03D1D8007F5A}" type="slidenum">
              <a:rPr lang="cs-CZ" smtClean="0"/>
              <a:t>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SMART CITIES CONFERENCE České Budějovice  /  4. prosince 2019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1267691" y="1309554"/>
            <a:ext cx="9175173" cy="4842164"/>
          </a:xfrm>
          <a:prstGeom prst="roundRect">
            <a:avLst>
              <a:gd name="adj" fmla="val 3791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2899064" y="1714799"/>
            <a:ext cx="5122718" cy="408623"/>
          </a:xfrm>
          <a:prstGeom prst="round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KLÍČOVÁ INFRASTRUKTURA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899064" y="2161478"/>
            <a:ext cx="5122718" cy="1634490"/>
          </a:xfrm>
          <a:prstGeom prst="roundRect">
            <a:avLst>
              <a:gd name="adj" fmla="val 10945"/>
            </a:avLst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chemeClr val="bg1">
                    <a:lumMod val="95000"/>
                  </a:schemeClr>
                </a:solidFill>
              </a:rPr>
              <a:t>MOBILITA</a:t>
            </a:r>
          </a:p>
          <a:p>
            <a:pPr algn="ctr"/>
            <a:r>
              <a:rPr lang="cs-CZ" b="1" dirty="0">
                <a:solidFill>
                  <a:schemeClr val="bg1">
                    <a:lumMod val="95000"/>
                  </a:schemeClr>
                </a:solidFill>
              </a:rPr>
              <a:t>ENERGETIKA</a:t>
            </a:r>
          </a:p>
          <a:p>
            <a:pPr algn="ctr"/>
            <a:r>
              <a:rPr lang="cs-CZ" b="1" dirty="0">
                <a:solidFill>
                  <a:schemeClr val="bg1">
                    <a:lumMod val="95000"/>
                  </a:schemeClr>
                </a:solidFill>
              </a:rPr>
              <a:t>ŽIVOTNÍ PROSTŘEDÍ + ODPADY</a:t>
            </a:r>
          </a:p>
          <a:p>
            <a:pPr algn="ctr"/>
            <a:r>
              <a:rPr lang="cs-CZ" b="1" dirty="0">
                <a:solidFill>
                  <a:schemeClr val="bg1">
                    <a:lumMod val="95000"/>
                  </a:schemeClr>
                </a:solidFill>
              </a:rPr>
              <a:t>MAJETEK</a:t>
            </a:r>
          </a:p>
          <a:p>
            <a:pPr algn="ctr"/>
            <a:r>
              <a:rPr lang="cs-CZ" b="1" dirty="0">
                <a:solidFill>
                  <a:schemeClr val="bg1">
                    <a:lumMod val="95000"/>
                  </a:schemeClr>
                </a:solidFill>
              </a:rPr>
              <a:t>KONEKTIVITA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899064" y="3945381"/>
            <a:ext cx="5122718" cy="408623"/>
          </a:xfrm>
          <a:prstGeom prst="round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STRATEGICKÉ SLUŽBY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899064" y="4402451"/>
            <a:ext cx="5122718" cy="1215866"/>
          </a:xfrm>
          <a:prstGeom prst="roundRect">
            <a:avLst>
              <a:gd name="adj" fmla="val 10945"/>
            </a:avLst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chemeClr val="bg1">
                    <a:lumMod val="95000"/>
                  </a:schemeClr>
                </a:solidFill>
              </a:rPr>
              <a:t>VZDĚLANOST</a:t>
            </a:r>
          </a:p>
          <a:p>
            <a:pPr algn="ctr"/>
            <a:r>
              <a:rPr lang="cs-CZ" b="1" dirty="0">
                <a:solidFill>
                  <a:schemeClr val="bg1">
                    <a:lumMod val="95000"/>
                  </a:schemeClr>
                </a:solidFill>
              </a:rPr>
              <a:t>VOLNÝ ČAS (</a:t>
            </a:r>
            <a:r>
              <a:rPr lang="cs-CZ" sz="1400" b="1" dirty="0">
                <a:solidFill>
                  <a:schemeClr val="bg1">
                    <a:lumMod val="95000"/>
                  </a:schemeClr>
                </a:solidFill>
              </a:rPr>
              <a:t>SPORT, KULTURA, TURISMUS)</a:t>
            </a:r>
            <a:endParaRPr lang="cs-CZ" b="1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r>
              <a:rPr lang="cs-CZ" b="1" dirty="0">
                <a:solidFill>
                  <a:schemeClr val="bg1">
                    <a:lumMod val="95000"/>
                  </a:schemeClr>
                </a:solidFill>
              </a:rPr>
              <a:t>ŽIVOT VE MĚSTĚ (</a:t>
            </a:r>
            <a:r>
              <a:rPr lang="cs-CZ" sz="1400" b="1" dirty="0">
                <a:solidFill>
                  <a:schemeClr val="bg1">
                    <a:lumMod val="95000"/>
                  </a:schemeClr>
                </a:solidFill>
              </a:rPr>
              <a:t>BYDLENÍ, SOCIÁLNÍ SLUŽBY, ZDRAVOTNICTVÍ, BEZPEČNOST)</a:t>
            </a:r>
            <a:endParaRPr lang="cs-CZ" b="1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12" name="Přímá spojnice se šipkou 11"/>
          <p:cNvCxnSpPr/>
          <p:nvPr/>
        </p:nvCxnSpPr>
        <p:spPr>
          <a:xfrm flipV="1">
            <a:off x="1974273" y="2265519"/>
            <a:ext cx="774988" cy="602671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1444336" y="2693915"/>
            <a:ext cx="1304925" cy="715089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ÚŘAD</a:t>
            </a:r>
          </a:p>
          <a:p>
            <a:pPr algn="ctr"/>
            <a:r>
              <a:rPr lang="cs-CZ" b="1" dirty="0">
                <a:solidFill>
                  <a:schemeClr val="bg1"/>
                </a:solidFill>
              </a:rPr>
              <a:t>MĚSTO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444336" y="1714798"/>
            <a:ext cx="1373332" cy="40862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VYUŽÍVÁ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8360229" y="1767839"/>
            <a:ext cx="1760516" cy="3763969"/>
          </a:xfrm>
          <a:prstGeom prst="roundRect">
            <a:avLst>
              <a:gd name="adj" fmla="val 8836"/>
            </a:avLst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endParaRPr lang="cs-CZ" b="1" dirty="0"/>
          </a:p>
          <a:p>
            <a:pPr algn="ctr"/>
            <a:endParaRPr lang="cs-CZ" b="1" dirty="0"/>
          </a:p>
          <a:p>
            <a:pPr algn="ctr"/>
            <a:endParaRPr lang="cs-CZ" b="1" dirty="0"/>
          </a:p>
          <a:p>
            <a:pPr algn="ctr"/>
            <a:endParaRPr lang="cs-CZ" b="1" dirty="0"/>
          </a:p>
          <a:p>
            <a:pPr algn="ctr"/>
            <a:r>
              <a:rPr lang="cs-CZ" b="1" dirty="0"/>
              <a:t>DATOVÉ SADY – „BIG DATA“</a:t>
            </a:r>
          </a:p>
          <a:p>
            <a:pPr algn="ctr"/>
            <a:endParaRPr lang="cs-CZ" b="1" dirty="0"/>
          </a:p>
          <a:p>
            <a:pPr algn="ctr"/>
            <a:r>
              <a:rPr lang="cs-CZ" b="1" dirty="0"/>
              <a:t>MONITORING</a:t>
            </a:r>
          </a:p>
          <a:p>
            <a:pPr algn="ctr"/>
            <a:r>
              <a:rPr lang="cs-CZ" b="1" dirty="0"/>
              <a:t>VYUŽITÍ</a:t>
            </a:r>
          </a:p>
          <a:p>
            <a:pPr algn="ctr"/>
            <a:r>
              <a:rPr lang="cs-CZ" b="1" dirty="0"/>
              <a:t>REAKCE</a:t>
            </a:r>
          </a:p>
          <a:p>
            <a:pPr algn="ctr"/>
            <a:endParaRPr lang="cs-CZ" b="1" dirty="0"/>
          </a:p>
          <a:p>
            <a:pPr algn="ctr"/>
            <a:endParaRPr lang="cs-CZ" b="1" dirty="0"/>
          </a:p>
          <a:p>
            <a:pPr algn="ctr"/>
            <a:endParaRPr lang="cs-CZ" b="1" dirty="0"/>
          </a:p>
        </p:txBody>
      </p:sp>
      <p:cxnSp>
        <p:nvCxnSpPr>
          <p:cNvPr id="17" name="Přímá spojnice se šipkou 16"/>
          <p:cNvCxnSpPr/>
          <p:nvPr/>
        </p:nvCxnSpPr>
        <p:spPr>
          <a:xfrm>
            <a:off x="1974273" y="3270024"/>
            <a:ext cx="860713" cy="648796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7755082" y="2444533"/>
            <a:ext cx="533400" cy="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V="1">
            <a:off x="7755082" y="2835924"/>
            <a:ext cx="533400" cy="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V="1">
            <a:off x="7755082" y="3270024"/>
            <a:ext cx="533400" cy="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 flipV="1">
            <a:off x="7755082" y="3604799"/>
            <a:ext cx="533400" cy="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1444336" y="3962679"/>
            <a:ext cx="1373332" cy="40862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POSKYTUJE</a:t>
            </a:r>
          </a:p>
        </p:txBody>
      </p:sp>
      <p:cxnSp>
        <p:nvCxnSpPr>
          <p:cNvPr id="29" name="Přímá spojnice se šipkou 28"/>
          <p:cNvCxnSpPr/>
          <p:nvPr/>
        </p:nvCxnSpPr>
        <p:spPr>
          <a:xfrm flipV="1">
            <a:off x="7807036" y="4151247"/>
            <a:ext cx="533400" cy="1"/>
          </a:xfrm>
          <a:prstGeom prst="straightConnector1">
            <a:avLst/>
          </a:prstGeom>
          <a:ln w="38100">
            <a:solidFill>
              <a:srgbClr val="D0221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 flipV="1">
            <a:off x="7806591" y="4597266"/>
            <a:ext cx="533400" cy="1"/>
          </a:xfrm>
          <a:prstGeom prst="straightConnector1">
            <a:avLst/>
          </a:prstGeom>
          <a:ln w="38100">
            <a:solidFill>
              <a:srgbClr val="D0221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 flipV="1">
            <a:off x="7806591" y="4920122"/>
            <a:ext cx="533400" cy="1"/>
          </a:xfrm>
          <a:prstGeom prst="straightConnector1">
            <a:avLst/>
          </a:prstGeom>
          <a:ln w="38100">
            <a:solidFill>
              <a:srgbClr val="D0221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 flipV="1">
            <a:off x="7806591" y="5194446"/>
            <a:ext cx="533400" cy="1"/>
          </a:xfrm>
          <a:prstGeom prst="straightConnector1">
            <a:avLst/>
          </a:prstGeom>
          <a:ln w="38100">
            <a:solidFill>
              <a:srgbClr val="D0221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 flipV="1">
            <a:off x="7793232" y="5449819"/>
            <a:ext cx="533400" cy="1"/>
          </a:xfrm>
          <a:prstGeom prst="straightConnector1">
            <a:avLst/>
          </a:prstGeom>
          <a:ln w="38100">
            <a:solidFill>
              <a:srgbClr val="D0221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247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Prioritní oblasti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69B85-6259-4651-B1B2-03D1D8007F5A}" type="slidenum">
              <a:rPr lang="cs-CZ" smtClean="0"/>
              <a:t>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SMART CITIES CONFERENCE České Budějovice  /  4. prosince 2019</a:t>
            </a:r>
            <a:endParaRPr lang="cs-CZ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914002"/>
              </p:ext>
            </p:extLst>
          </p:nvPr>
        </p:nvGraphicFramePr>
        <p:xfrm>
          <a:off x="1741715" y="1289744"/>
          <a:ext cx="8168640" cy="5171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9746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Strategické osy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69B85-6259-4651-B1B2-03D1D8007F5A}" type="slidenum">
              <a:rPr lang="cs-CZ" smtClean="0"/>
              <a:t>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SMART CITIES CONFERENCE České Budějovice  /  4. prosince 2019</a:t>
            </a:r>
            <a:endParaRPr lang="cs-CZ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521678684"/>
              </p:ext>
            </p:extLst>
          </p:nvPr>
        </p:nvGraphicFramePr>
        <p:xfrm>
          <a:off x="862643" y="1301013"/>
          <a:ext cx="10842172" cy="542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3975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82826" y="104546"/>
            <a:ext cx="1699221" cy="1699221"/>
            <a:chOff x="1147610" y="223685"/>
            <a:chExt cx="1699221" cy="1699221"/>
          </a:xfrm>
          <a:solidFill>
            <a:srgbClr val="002060"/>
          </a:solidFill>
        </p:grpSpPr>
        <p:sp>
          <p:nvSpPr>
            <p:cNvPr id="11" name="Výseč 10"/>
            <p:cNvSpPr/>
            <p:nvPr/>
          </p:nvSpPr>
          <p:spPr>
            <a:xfrm>
              <a:off x="1147610" y="223685"/>
              <a:ext cx="1699221" cy="1699221"/>
            </a:xfrm>
            <a:prstGeom prst="pieWedg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Výseč 4"/>
            <p:cNvSpPr/>
            <p:nvPr/>
          </p:nvSpPr>
          <p:spPr>
            <a:xfrm>
              <a:off x="1645300" y="721375"/>
              <a:ext cx="1201531" cy="1201531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2456" tIns="92456" rIns="92456" bIns="92456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700" b="1" kern="1200" dirty="0"/>
                <a:t>Správa města a řízení úřadu</a:t>
              </a:r>
            </a:p>
          </p:txBody>
        </p:sp>
      </p:grpSp>
      <p:sp>
        <p:nvSpPr>
          <p:cNvPr id="20" name="Výseč 19"/>
          <p:cNvSpPr/>
          <p:nvPr/>
        </p:nvSpPr>
        <p:spPr>
          <a:xfrm rot="5400000">
            <a:off x="1803544" y="800989"/>
            <a:ext cx="1028515" cy="1011875"/>
          </a:xfrm>
          <a:prstGeom prst="pieWedge">
            <a:avLst/>
          </a:prstGeom>
          <a:solidFill>
            <a:srgbClr val="92D05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Výseč 17"/>
          <p:cNvSpPr/>
          <p:nvPr/>
        </p:nvSpPr>
        <p:spPr>
          <a:xfrm rot="10800000">
            <a:off x="1810834" y="1842498"/>
            <a:ext cx="1011875" cy="1059728"/>
          </a:xfrm>
          <a:prstGeom prst="pieWedge">
            <a:avLst/>
          </a:prstGeom>
          <a:solidFill>
            <a:srgbClr val="FFC00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Výseč 15"/>
          <p:cNvSpPr/>
          <p:nvPr/>
        </p:nvSpPr>
        <p:spPr>
          <a:xfrm rot="16200000">
            <a:off x="651416" y="1753303"/>
            <a:ext cx="1059729" cy="1201531"/>
          </a:xfrm>
          <a:prstGeom prst="pieWedge">
            <a:avLst/>
          </a:prstGeom>
          <a:solidFill>
            <a:srgbClr val="FF0066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TextovéPole 23"/>
          <p:cNvSpPr txBox="1"/>
          <p:nvPr/>
        </p:nvSpPr>
        <p:spPr>
          <a:xfrm>
            <a:off x="5458192" y="1567290"/>
            <a:ext cx="2146849" cy="783193"/>
          </a:xfrm>
          <a:prstGeom prst="round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SO 1 Strategické řízení Smart City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2467385" y="4181652"/>
            <a:ext cx="2400300" cy="1123712"/>
          </a:xfrm>
          <a:prstGeom prst="round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SO2 Otevřenost a vstřícnost magistrátu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7985695" y="792669"/>
            <a:ext cx="2598453" cy="908864"/>
          </a:xfrm>
          <a:prstGeom prst="wedgeEllipseCallout">
            <a:avLst>
              <a:gd name="adj1" fmla="val -49999"/>
              <a:gd name="adj2" fmla="val 57062"/>
            </a:avLst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002060"/>
                </a:solidFill>
              </a:rPr>
              <a:t>Informační web ke Smart City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7605041" y="2099862"/>
            <a:ext cx="2527838" cy="908864"/>
          </a:xfrm>
          <a:prstGeom prst="wedgeEllipseCallout">
            <a:avLst>
              <a:gd name="adj1" fmla="val -42993"/>
              <a:gd name="adj2" fmla="val -56237"/>
            </a:avLst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002060"/>
                </a:solidFill>
              </a:rPr>
              <a:t>Inovační inkubátor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1743364" y="5656527"/>
            <a:ext cx="3336881" cy="908864"/>
          </a:xfrm>
          <a:prstGeom prst="wedgeEllipseCallout">
            <a:avLst>
              <a:gd name="adj1" fmla="val -9760"/>
              <a:gd name="adj2" fmla="val -76327"/>
            </a:avLst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002060"/>
                </a:solidFill>
              </a:rPr>
              <a:t>Transparentnost – otevřenost radnice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474371" y="3230118"/>
            <a:ext cx="2318619" cy="908864"/>
          </a:xfrm>
          <a:prstGeom prst="wedgeEllipseCallout">
            <a:avLst>
              <a:gd name="adj1" fmla="val 53162"/>
              <a:gd name="adj2" fmla="val 43862"/>
            </a:avLst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002060"/>
                </a:solidFill>
              </a:rPr>
              <a:t>Dostupný / přátelský úřad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7742329" y="4351912"/>
            <a:ext cx="2400300" cy="783193"/>
          </a:xfrm>
          <a:prstGeom prst="round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SO3 Digitalizace a elektronizace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9564729" y="3260100"/>
            <a:ext cx="2471351" cy="908864"/>
          </a:xfrm>
          <a:prstGeom prst="wedgeEllipseCallou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002060"/>
                </a:solidFill>
              </a:rPr>
              <a:t>Jednotná mobilní aplikace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9564728" y="5455281"/>
            <a:ext cx="2471352" cy="519351"/>
          </a:xfrm>
          <a:prstGeom prst="wedgeEllipseCallout">
            <a:avLst>
              <a:gd name="adj1" fmla="val -32500"/>
              <a:gd name="adj2" fmla="val -67567"/>
            </a:avLst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002060"/>
                </a:solidFill>
              </a:rPr>
              <a:t>Mobilní rozhlas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5147823" y="294137"/>
            <a:ext cx="2944085" cy="908864"/>
          </a:xfrm>
          <a:prstGeom prst="wedgeEllipseCallout">
            <a:avLst>
              <a:gd name="adj1" fmla="val -2086"/>
              <a:gd name="adj2" fmla="val 62500"/>
            </a:avLst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002060"/>
                </a:solidFill>
              </a:rPr>
              <a:t>Odpovědný subjekt za téma Smart City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3048323" y="1075768"/>
            <a:ext cx="2301889" cy="908864"/>
          </a:xfrm>
          <a:prstGeom prst="wedgeEllipseCallout">
            <a:avLst>
              <a:gd name="adj1" fmla="val 47878"/>
              <a:gd name="adj2" fmla="val 42560"/>
            </a:avLst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 err="1">
                <a:solidFill>
                  <a:srgbClr val="002060"/>
                </a:solidFill>
              </a:rPr>
              <a:t>Stakeholder</a:t>
            </a:r>
            <a:r>
              <a:rPr lang="cs-CZ" b="1" dirty="0">
                <a:solidFill>
                  <a:srgbClr val="002060"/>
                </a:solidFill>
              </a:rPr>
              <a:t> management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3265554" y="2272040"/>
            <a:ext cx="2301889" cy="908864"/>
          </a:xfrm>
          <a:prstGeom prst="wedgeEllipseCallout">
            <a:avLst>
              <a:gd name="adj1" fmla="val 36427"/>
              <a:gd name="adj2" fmla="val -56237"/>
            </a:avLst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002060"/>
                </a:solidFill>
              </a:rPr>
              <a:t>Fond rozvoje podnikání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5458192" y="2863196"/>
            <a:ext cx="2905070" cy="908864"/>
          </a:xfrm>
          <a:prstGeom prst="wedgeEllipseCallout">
            <a:avLst>
              <a:gd name="adj1" fmla="val -10876"/>
              <a:gd name="adj2" fmla="val -90992"/>
            </a:avLst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002060"/>
                </a:solidFill>
              </a:rPr>
              <a:t>Řízení / plánování dle Smart City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6498015" y="5393431"/>
            <a:ext cx="2471351" cy="908864"/>
          </a:xfrm>
          <a:prstGeom prst="wedgeEllipseCallout">
            <a:avLst>
              <a:gd name="adj1" fmla="val 22350"/>
              <a:gd name="adj2" fmla="val -63283"/>
            </a:avLst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002060"/>
                </a:solidFill>
              </a:rPr>
              <a:t>Elektronizace magistrátu</a:t>
            </a:r>
          </a:p>
        </p:txBody>
      </p:sp>
    </p:spTree>
    <p:extLst>
      <p:ext uri="{BB962C8B-B14F-4D97-AF65-F5344CB8AC3E}">
        <p14:creationId xmlns:p14="http://schemas.microsoft.com/office/powerpoint/2010/main" val="204101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8" grpId="0" animBg="1"/>
      <p:bldP spid="29" grpId="0" animBg="1"/>
      <p:bldP spid="31" grpId="0" animBg="1"/>
      <p:bldP spid="33" grpId="0" animBg="1"/>
      <p:bldP spid="34" grpId="0" animBg="1"/>
      <p:bldP spid="36" grpId="0" animBg="1"/>
      <p:bldP spid="37" grpId="0" animBg="1"/>
      <p:bldP spid="21" grpId="0" animBg="1"/>
      <p:bldP spid="22" grpId="0" animBg="1"/>
      <p:bldP spid="23" grpId="0" animBg="1"/>
      <p:bldP spid="35" grpId="0" animBg="1"/>
      <p:bldP spid="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Výseč 10"/>
          <p:cNvSpPr/>
          <p:nvPr/>
        </p:nvSpPr>
        <p:spPr>
          <a:xfrm>
            <a:off x="302222" y="665922"/>
            <a:ext cx="1201533" cy="1137845"/>
          </a:xfrm>
          <a:prstGeom prst="pieWedge">
            <a:avLst/>
          </a:prstGeom>
          <a:solidFill>
            <a:srgbClr val="00206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Výseč 19"/>
          <p:cNvSpPr/>
          <p:nvPr/>
        </p:nvSpPr>
        <p:spPr>
          <a:xfrm rot="5400000">
            <a:off x="1463487" y="156306"/>
            <a:ext cx="1742807" cy="1552116"/>
          </a:xfrm>
          <a:prstGeom prst="pieWedge">
            <a:avLst/>
          </a:prstGeom>
          <a:solidFill>
            <a:srgbClr val="92D05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Výseč 17"/>
          <p:cNvSpPr/>
          <p:nvPr/>
        </p:nvSpPr>
        <p:spPr>
          <a:xfrm rot="10800000">
            <a:off x="1532541" y="1842498"/>
            <a:ext cx="1160966" cy="1059728"/>
          </a:xfrm>
          <a:prstGeom prst="pieWedge">
            <a:avLst/>
          </a:prstGeom>
          <a:solidFill>
            <a:srgbClr val="FFC00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Výseč 15"/>
          <p:cNvSpPr/>
          <p:nvPr/>
        </p:nvSpPr>
        <p:spPr>
          <a:xfrm rot="16200000">
            <a:off x="373124" y="1753303"/>
            <a:ext cx="1059729" cy="1201531"/>
          </a:xfrm>
          <a:prstGeom prst="pieWedge">
            <a:avLst/>
          </a:prstGeom>
          <a:solidFill>
            <a:srgbClr val="FF0066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TextovéPole 23"/>
          <p:cNvSpPr txBox="1"/>
          <p:nvPr/>
        </p:nvSpPr>
        <p:spPr>
          <a:xfrm>
            <a:off x="8011132" y="2119033"/>
            <a:ext cx="2146849" cy="783193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rgbClr val="FFFFFF"/>
                </a:solidFill>
              </a:rPr>
              <a:t>SO 1 Majetek města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1543693" y="4061308"/>
            <a:ext cx="2400300" cy="783193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rgbClr val="FFFFFF"/>
                </a:solidFill>
              </a:rPr>
              <a:t>SO2 Odpadové hospodářství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5595248" y="1133265"/>
            <a:ext cx="2511681" cy="908864"/>
          </a:xfrm>
          <a:prstGeom prst="wedgeEllipseCallout">
            <a:avLst>
              <a:gd name="adj1" fmla="val 40665"/>
              <a:gd name="adj2" fmla="val 71644"/>
            </a:avLst>
          </a:prstGeom>
          <a:solidFill>
            <a:schemeClr val="bg1">
              <a:lumMod val="95000"/>
            </a:schemeClr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002060"/>
                </a:solidFill>
              </a:rPr>
              <a:t>Veřejné osvětlení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9890254" y="1133265"/>
            <a:ext cx="2157181" cy="908864"/>
          </a:xfrm>
          <a:prstGeom prst="wedgeEllipseCallout">
            <a:avLst>
              <a:gd name="adj1" fmla="val -35521"/>
              <a:gd name="adj2" fmla="val 71730"/>
            </a:avLst>
          </a:prstGeom>
          <a:solidFill>
            <a:schemeClr val="bg1">
              <a:lumMod val="95000"/>
            </a:schemeClr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002060"/>
                </a:solidFill>
              </a:rPr>
              <a:t>Energetická efektivnost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289266" y="3206535"/>
            <a:ext cx="2404241" cy="519351"/>
          </a:xfrm>
          <a:prstGeom prst="wedgeEllipseCallout">
            <a:avLst>
              <a:gd name="adj1" fmla="val 17359"/>
              <a:gd name="adj2" fmla="val 89468"/>
            </a:avLst>
          </a:prstGeom>
          <a:solidFill>
            <a:schemeClr val="bg1">
              <a:lumMod val="95000"/>
            </a:schemeClr>
          </a:solidFill>
          <a:ln>
            <a:solidFill>
              <a:srgbClr val="92D050"/>
            </a:solidFill>
          </a:ln>
        </p:spPr>
        <p:txBody>
          <a:bodyPr wrap="square" rtlCol="0" anchor="ctr">
            <a:spAutoFit/>
          </a:bodyPr>
          <a:lstStyle/>
          <a:p>
            <a:pPr algn="ctr">
              <a:spcBef>
                <a:spcPts val="3600"/>
              </a:spcBef>
              <a:spcAft>
                <a:spcPts val="1200"/>
              </a:spcAft>
            </a:pPr>
            <a:r>
              <a:rPr lang="cs-CZ" b="1" dirty="0">
                <a:solidFill>
                  <a:srgbClr val="002060"/>
                </a:solidFill>
              </a:rPr>
              <a:t>Svoz odpadů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213225" y="5128654"/>
            <a:ext cx="2338569" cy="519351"/>
          </a:xfrm>
          <a:prstGeom prst="wedgeEllipseCallout">
            <a:avLst>
              <a:gd name="adj1" fmla="val 14224"/>
              <a:gd name="adj2" fmla="val -84998"/>
            </a:avLst>
          </a:prstGeom>
          <a:solidFill>
            <a:schemeClr val="bg1">
              <a:lumMod val="95000"/>
            </a:schemeClr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002060"/>
                </a:solidFill>
              </a:rPr>
              <a:t>Osvěta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8011132" y="4892689"/>
            <a:ext cx="2400300" cy="442674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rgbClr val="FFFFFF"/>
                </a:solidFill>
              </a:rPr>
              <a:t>SO3 Mobilita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5791700" y="4113662"/>
            <a:ext cx="2620526" cy="519351"/>
          </a:xfrm>
          <a:prstGeom prst="wedgeEllipseCallout">
            <a:avLst>
              <a:gd name="adj1" fmla="val 33268"/>
              <a:gd name="adj2" fmla="val 72192"/>
            </a:avLst>
          </a:prstGeom>
          <a:solidFill>
            <a:schemeClr val="bg1">
              <a:lumMod val="95000"/>
            </a:schemeClr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002060"/>
                </a:solidFill>
              </a:rPr>
              <a:t>Telematika a ŘDS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9521949" y="4000897"/>
            <a:ext cx="2221165" cy="519351"/>
          </a:xfrm>
          <a:prstGeom prst="wedgeEllipseCallout">
            <a:avLst/>
          </a:prstGeom>
          <a:solidFill>
            <a:schemeClr val="bg1">
              <a:lumMod val="95000"/>
            </a:schemeClr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002060"/>
                </a:solidFill>
              </a:rPr>
              <a:t>Snížení IAD</a:t>
            </a:r>
          </a:p>
        </p:txBody>
      </p:sp>
      <p:sp>
        <p:nvSpPr>
          <p:cNvPr id="22" name="Výseč 4"/>
          <p:cNvSpPr/>
          <p:nvPr/>
        </p:nvSpPr>
        <p:spPr>
          <a:xfrm>
            <a:off x="1543693" y="739578"/>
            <a:ext cx="1495598" cy="120153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2456" tIns="92456" rIns="92456" bIns="92456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700" b="1" kern="1200" dirty="0"/>
              <a:t>Strategická infrastruktura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5822832" y="5449786"/>
            <a:ext cx="2620526" cy="519351"/>
          </a:xfrm>
          <a:prstGeom prst="wedgeEllipseCallout">
            <a:avLst>
              <a:gd name="adj1" fmla="val 32308"/>
              <a:gd name="adj2" fmla="val -76415"/>
            </a:avLst>
          </a:prstGeom>
          <a:solidFill>
            <a:schemeClr val="bg1">
              <a:lumMod val="95000"/>
            </a:schemeClr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 err="1">
                <a:solidFill>
                  <a:srgbClr val="002060"/>
                </a:solidFill>
              </a:rPr>
              <a:t>Elektromobilita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9521949" y="5519980"/>
            <a:ext cx="2159305" cy="519351"/>
          </a:xfrm>
          <a:prstGeom prst="wedgeEllipseCallout">
            <a:avLst>
              <a:gd name="adj1" fmla="val -39173"/>
              <a:gd name="adj2" fmla="val -61222"/>
            </a:avLst>
          </a:prstGeom>
          <a:solidFill>
            <a:schemeClr val="bg1">
              <a:lumMod val="95000"/>
            </a:schemeClr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002060"/>
                </a:solidFill>
              </a:rPr>
              <a:t>Osvěta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3248297" y="5094719"/>
            <a:ext cx="2171730" cy="908864"/>
          </a:xfrm>
          <a:prstGeom prst="wedgeEllipseCallout">
            <a:avLst>
              <a:gd name="adj1" fmla="val -37874"/>
              <a:gd name="adj2" fmla="val -67359"/>
            </a:avLst>
          </a:prstGeom>
          <a:solidFill>
            <a:schemeClr val="bg1">
              <a:lumMod val="95000"/>
            </a:schemeClr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002060"/>
                </a:solidFill>
              </a:rPr>
              <a:t>Zelená infrastruktura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3081458" y="2939519"/>
            <a:ext cx="3328258" cy="908864"/>
          </a:xfrm>
          <a:prstGeom prst="wedgeEllipseCallout">
            <a:avLst>
              <a:gd name="adj1" fmla="val -31804"/>
              <a:gd name="adj2" fmla="val 62704"/>
            </a:avLst>
          </a:prstGeom>
          <a:solidFill>
            <a:schemeClr val="bg1">
              <a:lumMod val="95000"/>
            </a:schemeClr>
          </a:solidFill>
          <a:ln>
            <a:solidFill>
              <a:srgbClr val="92D050"/>
            </a:solidFill>
          </a:ln>
        </p:spPr>
        <p:txBody>
          <a:bodyPr wrap="square" rtlCol="0" anchor="ctr">
            <a:spAutoFit/>
          </a:bodyPr>
          <a:lstStyle/>
          <a:p>
            <a:pPr algn="ctr">
              <a:spcBef>
                <a:spcPts val="3600"/>
              </a:spcBef>
              <a:spcAft>
                <a:spcPts val="1200"/>
              </a:spcAft>
            </a:pPr>
            <a:r>
              <a:rPr lang="cs-CZ" b="1" dirty="0">
                <a:solidFill>
                  <a:srgbClr val="002060"/>
                </a:solidFill>
              </a:rPr>
              <a:t>Efektivní hospodaření s vodou</a:t>
            </a:r>
          </a:p>
        </p:txBody>
      </p:sp>
    </p:spTree>
    <p:extLst>
      <p:ext uri="{BB962C8B-B14F-4D97-AF65-F5344CB8AC3E}">
        <p14:creationId xmlns:p14="http://schemas.microsoft.com/office/powerpoint/2010/main" val="315530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31" grpId="0" animBg="1"/>
      <p:bldP spid="33" grpId="0" animBg="1"/>
      <p:bldP spid="34" grpId="0" animBg="1"/>
      <p:bldP spid="36" grpId="0" animBg="1"/>
      <p:bldP spid="37" grpId="0" animBg="1"/>
      <p:bldP spid="23" grpId="0" animBg="1"/>
      <p:bldP spid="35" grpId="0" animBg="1"/>
      <p:bldP spid="19" grpId="0" animBg="1"/>
      <p:bldP spid="21" grpId="0" animBg="1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Smart (002).potx [jen pro čtení]" id="{80D5F6B3-EDE7-4456-B2E7-C351B4941807}" vid="{E59D8BF5-C466-4F17-A632-C7F3B38F94EB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PPT_Smart (002)</Template>
  <TotalTime>385</TotalTime>
  <Words>693</Words>
  <Application>Microsoft Office PowerPoint</Application>
  <PresentationFormat>Širokoúhlá obrazovka</PresentationFormat>
  <Paragraphs>178</Paragraphs>
  <Slides>14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2" baseType="lpstr">
      <vt:lpstr>Alegreya Sans Light</vt:lpstr>
      <vt:lpstr>Alegreya Sans Medium</vt:lpstr>
      <vt:lpstr>Arial</vt:lpstr>
      <vt:lpstr>Calibri</vt:lpstr>
      <vt:lpstr>Calibri Light</vt:lpstr>
      <vt:lpstr>Courier New</vt:lpstr>
      <vt:lpstr>Motiv Office</vt:lpstr>
      <vt:lpstr>CorelDRAW SE</vt:lpstr>
      <vt:lpstr>SMART CITY V ČESKÝCH BUDĚJOVICÍCH</vt:lpstr>
      <vt:lpstr>První kroky ke Smart City</vt:lpstr>
      <vt:lpstr>První kroky ke Smart City</vt:lpstr>
      <vt:lpstr>Přístup k hledání potenciálu Smart City</vt:lpstr>
      <vt:lpstr>Filosofie nastavení Smart City ve městě</vt:lpstr>
      <vt:lpstr>Prioritní oblasti</vt:lpstr>
      <vt:lpstr>Strategické osy</vt:lpstr>
      <vt:lpstr>Prezentace aplikace PowerPoint</vt:lpstr>
      <vt:lpstr>Prezentace aplikace PowerPoint</vt:lpstr>
      <vt:lpstr>Prezentace aplikace PowerPoint</vt:lpstr>
      <vt:lpstr>Prezentace aplikace PowerPoint</vt:lpstr>
      <vt:lpstr>Hlavní potenciál města z pohledu Smart City</vt:lpstr>
      <vt:lpstr>Hlavní výzvy pro město z pohledu Smart City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Baumruková Dagmar</dc:creator>
  <cp:lastModifiedBy>Naděžda Procházková</cp:lastModifiedBy>
  <cp:revision>27</cp:revision>
  <dcterms:created xsi:type="dcterms:W3CDTF">2019-11-21T13:40:54Z</dcterms:created>
  <dcterms:modified xsi:type="dcterms:W3CDTF">2019-12-11T14:32:45Z</dcterms:modified>
</cp:coreProperties>
</file>